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 id="2147483663" r:id="rId2"/>
  </p:sldMasterIdLst>
  <p:notesMasterIdLst>
    <p:notesMasterId r:id="rId4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Lst>
  <p:sldSz cx="12192000" cy="6858000"/>
  <p:notesSz cx="7102475" cy="9388475"/>
  <p:embeddedFontLst>
    <p:embeddedFont>
      <p:font typeface="Arial Narrow" panose="020B0606020202030204" pitchFamily="34" charset="0"/>
      <p:regular r:id="rId43"/>
      <p:bold r:id="rId44"/>
      <p:italic r:id="rId45"/>
      <p:boldItalic r:id="rId46"/>
    </p:embeddedFont>
    <p:embeddedFont>
      <p:font typeface="Calibri" panose="020F0502020204030204" pitchFamily="34" charset="0"/>
      <p:regular r:id="rId47"/>
      <p:bold r:id="rId48"/>
      <p:italic r:id="rId49"/>
      <p:boldItalic r:id="rId50"/>
    </p:embeddedFont>
    <p:embeddedFont>
      <p:font typeface="Open Sans" panose="020B0606030504020204" pitchFamily="3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A50F391-115A-4AAE-A504-4A06AEEC38FD}">
  <a:tblStyle styleId="{6A50F391-115A-4AAE-A504-4A06AEEC38FD}"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9" d="100"/>
          <a:sy n="99" d="100"/>
        </p:scale>
        <p:origin x="204"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7.fntdata"/><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2.fntdata"/><Relationship Id="rId52"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7739" cy="469423"/>
          </a:xfrm>
          <a:prstGeom prst="rect">
            <a:avLst/>
          </a:prstGeom>
          <a:noFill/>
          <a:ln>
            <a:noFill/>
          </a:ln>
        </p:spPr>
        <p:txBody>
          <a:bodyPr spcFirstLastPara="1" wrap="square" lIns="91425" tIns="91425" rIns="91425" bIns="91425" anchor="t" anchorCtr="0">
            <a:noAutofit/>
          </a:bodyPr>
          <a:lstStyle>
            <a:lvl1pPr marR="0" lvl="0" algn="l" rtl="0">
              <a:spcBef>
                <a:spcPts val="0"/>
              </a:spcBef>
              <a:spcAft>
                <a:spcPts val="0"/>
              </a:spcAft>
              <a:buClr>
                <a:schemeClr val="dk1"/>
              </a:buClr>
              <a:buSzPts val="1200"/>
              <a:buFont typeface="Open Sans"/>
              <a:buNone/>
              <a:defRPr sz="1200" b="0" i="0" u="none" strike="noStrike" cap="none">
                <a:solidFill>
                  <a:schemeClr val="dk1"/>
                </a:solidFill>
                <a:latin typeface="Open Sans"/>
                <a:ea typeface="Open Sans"/>
                <a:cs typeface="Open Sans"/>
                <a:sym typeface="Open Sans"/>
              </a:defRPr>
            </a:lvl1pPr>
            <a:lvl2pPr marR="0" lvl="1"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3092" y="0"/>
            <a:ext cx="3077739" cy="469423"/>
          </a:xfrm>
          <a:prstGeom prst="rect">
            <a:avLst/>
          </a:prstGeom>
          <a:noFill/>
          <a:ln>
            <a:noFill/>
          </a:ln>
        </p:spPr>
        <p:txBody>
          <a:bodyPr spcFirstLastPara="1" wrap="square" lIns="91425" tIns="91425" rIns="91425" bIns="91425" anchor="t" anchorCtr="0">
            <a:noAutofit/>
          </a:bodyPr>
          <a:lstStyle>
            <a:lvl1pPr marR="0" lvl="0" algn="r" rtl="0">
              <a:spcBef>
                <a:spcPts val="0"/>
              </a:spcBef>
              <a:spcAft>
                <a:spcPts val="0"/>
              </a:spcAft>
              <a:buClr>
                <a:schemeClr val="dk1"/>
              </a:buClr>
              <a:buSzPts val="1200"/>
              <a:buFont typeface="Open Sans"/>
              <a:buNone/>
              <a:defRPr sz="1200" b="0" i="0" u="none" strike="noStrike" cap="none">
                <a:solidFill>
                  <a:schemeClr val="dk1"/>
                </a:solidFill>
                <a:latin typeface="Open Sans"/>
                <a:ea typeface="Open Sans"/>
                <a:cs typeface="Open Sans"/>
                <a:sym typeface="Open Sans"/>
              </a:defRPr>
            </a:lvl1pPr>
            <a:lvl2pPr marR="0" lvl="1"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3863" y="704850"/>
            <a:ext cx="62547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247" y="4459526"/>
            <a:ext cx="5681980" cy="4224813"/>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17421"/>
            <a:ext cx="3077739" cy="469423"/>
          </a:xfrm>
          <a:prstGeom prst="rect">
            <a:avLst/>
          </a:prstGeom>
          <a:noFill/>
          <a:ln>
            <a:noFill/>
          </a:ln>
        </p:spPr>
        <p:txBody>
          <a:bodyPr spcFirstLastPara="1" wrap="square" lIns="91425" tIns="91425" rIns="91425" bIns="91425" anchor="b" anchorCtr="0">
            <a:noAutofit/>
          </a:bodyPr>
          <a:lstStyle>
            <a:lvl1pPr marR="0" lvl="0" algn="l" rtl="0">
              <a:spcBef>
                <a:spcPts val="0"/>
              </a:spcBef>
              <a:spcAft>
                <a:spcPts val="0"/>
              </a:spcAft>
              <a:buClr>
                <a:schemeClr val="dk1"/>
              </a:buClr>
              <a:buSzPts val="1200"/>
              <a:buFont typeface="Open Sans"/>
              <a:buNone/>
              <a:defRPr sz="1200" b="0" i="0" u="none" strike="noStrike" cap="none">
                <a:solidFill>
                  <a:schemeClr val="dk1"/>
                </a:solidFill>
                <a:latin typeface="Open Sans"/>
                <a:ea typeface="Open Sans"/>
                <a:cs typeface="Open Sans"/>
                <a:sym typeface="Open Sans"/>
              </a:defRPr>
            </a:lvl1pPr>
            <a:lvl2pPr marR="0" lvl="1"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3092" y="8917421"/>
            <a:ext cx="3077739" cy="469423"/>
          </a:xfrm>
          <a:prstGeom prst="rect">
            <a:avLst/>
          </a:prstGeom>
          <a:noFill/>
          <a:ln>
            <a:noFill/>
          </a:ln>
        </p:spPr>
        <p:txBody>
          <a:bodyPr spcFirstLastPara="1" wrap="square" lIns="94225" tIns="47100" rIns="94225" bIns="47100" anchor="b" anchorCtr="0">
            <a:noAutofit/>
          </a:bodyPr>
          <a:lstStyle/>
          <a:p>
            <a:pPr marL="0" marR="0" lvl="0" indent="0" algn="r" rtl="0">
              <a:spcBef>
                <a:spcPts val="0"/>
              </a:spcBef>
              <a:spcAft>
                <a:spcPts val="0"/>
              </a:spcAft>
              <a:buNone/>
            </a:pPr>
            <a:fld id="{00000000-1234-1234-1234-123412341234}" type="slidenum">
              <a:rPr lang="en-CA" sz="1200" b="0" i="0" u="none" strike="noStrike" cap="none">
                <a:solidFill>
                  <a:schemeClr val="dk1"/>
                </a:solidFill>
                <a:latin typeface="Open Sans"/>
                <a:ea typeface="Open Sans"/>
                <a:cs typeface="Open Sans"/>
                <a:sym typeface="Open Sans"/>
              </a:rPr>
              <a:t>‹#›</a:t>
            </a:fld>
            <a:endParaRPr sz="1200" b="0" i="0" u="none" strike="noStrike" cap="none">
              <a:solidFill>
                <a:schemeClr val="dk1"/>
              </a:solidFill>
              <a:latin typeface="Open Sans"/>
              <a:ea typeface="Open Sans"/>
              <a:cs typeface="Open Sans"/>
              <a:sym typeface="Open Sans"/>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notes"/>
          <p:cNvSpPr>
            <a:spLocks noGrp="1" noRot="1" noChangeAspect="1"/>
          </p:cNvSpPr>
          <p:nvPr>
            <p:ph type="sldImg" idx="2"/>
          </p:nvPr>
        </p:nvSpPr>
        <p:spPr>
          <a:xfrm>
            <a:off x="423863" y="704850"/>
            <a:ext cx="6254700" cy="351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1:notes"/>
          <p:cNvSpPr txBox="1">
            <a:spLocks noGrp="1"/>
          </p:cNvSpPr>
          <p:nvPr>
            <p:ph type="body" idx="1"/>
          </p:nvPr>
        </p:nvSpPr>
        <p:spPr>
          <a:xfrm>
            <a:off x="710247" y="4459526"/>
            <a:ext cx="5682000" cy="4224900"/>
          </a:xfrm>
          <a:prstGeom prst="rect">
            <a:avLst/>
          </a:prstGeom>
          <a:noFill/>
          <a:ln>
            <a:noFill/>
          </a:ln>
        </p:spPr>
        <p:txBody>
          <a:bodyPr spcFirstLastPara="1" wrap="square" lIns="94225" tIns="47100" rIns="94225" bIns="47100" anchor="t" anchorCtr="0">
            <a:noAutofit/>
          </a:bodyPr>
          <a:lstStyle/>
          <a:p>
            <a:pPr marL="0" marR="0" lvl="0" indent="0" algn="l" rtl="0">
              <a:spcBef>
                <a:spcPts val="0"/>
              </a:spcBef>
              <a:spcAft>
                <a:spcPts val="0"/>
              </a:spcAft>
              <a:buClr>
                <a:schemeClr val="dk1"/>
              </a:buClr>
              <a:buSzPts val="300"/>
              <a:buFont typeface="Open Sans"/>
              <a:buNone/>
            </a:pPr>
            <a:r>
              <a:rPr lang="en-CA" sz="1200" u="none" strike="noStrike" cap="none">
                <a:solidFill>
                  <a:schemeClr val="dk1"/>
                </a:solidFill>
                <a:latin typeface="Open Sans"/>
                <a:ea typeface="Open Sans"/>
                <a:cs typeface="Open Sans"/>
                <a:sym typeface="Open Sans"/>
              </a:rPr>
              <a:t>A</a:t>
            </a:r>
            <a:endParaRPr sz="1200" u="none" strike="noStrike" cap="none">
              <a:solidFill>
                <a:schemeClr val="dk1"/>
              </a:solidFill>
              <a:latin typeface="Open Sans"/>
              <a:ea typeface="Open Sans"/>
              <a:cs typeface="Open Sans"/>
              <a:sym typeface="Open Sans"/>
            </a:endParaRPr>
          </a:p>
        </p:txBody>
      </p:sp>
      <p:sp>
        <p:nvSpPr>
          <p:cNvPr id="107" name="Google Shape;107;p1:notes"/>
          <p:cNvSpPr txBox="1">
            <a:spLocks noGrp="1"/>
          </p:cNvSpPr>
          <p:nvPr>
            <p:ph type="sldNum" idx="12"/>
          </p:nvPr>
        </p:nvSpPr>
        <p:spPr>
          <a:xfrm>
            <a:off x="4023092" y="8917421"/>
            <a:ext cx="3077700" cy="469500"/>
          </a:xfrm>
          <a:prstGeom prst="rect">
            <a:avLst/>
          </a:prstGeom>
          <a:noFill/>
          <a:ln>
            <a:noFill/>
          </a:ln>
        </p:spPr>
        <p:txBody>
          <a:bodyPr spcFirstLastPara="1" wrap="square" lIns="94225" tIns="47100" rIns="94225" bIns="47100" anchor="b" anchorCtr="0">
            <a:noAutofit/>
          </a:bodyPr>
          <a:lstStyle/>
          <a:p>
            <a:pPr marL="0" marR="0" lvl="0" indent="0" algn="r" rtl="0">
              <a:spcBef>
                <a:spcPts val="0"/>
              </a:spcBef>
              <a:spcAft>
                <a:spcPts val="0"/>
              </a:spcAft>
              <a:buClr>
                <a:schemeClr val="dk1"/>
              </a:buClr>
              <a:buSzPts val="300"/>
              <a:buFont typeface="Open Sans"/>
              <a:buNone/>
            </a:pPr>
            <a:fld id="{00000000-1234-1234-1234-123412341234}" type="slidenum">
              <a:rPr lang="en-CA" sz="1200">
                <a:solidFill>
                  <a:schemeClr val="dk1"/>
                </a:solidFill>
              </a:rPr>
              <a:t>1</a:t>
            </a:fld>
            <a:endParaRPr sz="1200">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50e0904dbd_0_85:notes"/>
          <p:cNvSpPr txBox="1">
            <a:spLocks noGrp="1"/>
          </p:cNvSpPr>
          <p:nvPr>
            <p:ph type="body" idx="1"/>
          </p:nvPr>
        </p:nvSpPr>
        <p:spPr>
          <a:xfrm>
            <a:off x="710247" y="4459526"/>
            <a:ext cx="5682000" cy="4224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CA" sz="1000">
                <a:latin typeface="Arial"/>
                <a:ea typeface="Arial"/>
                <a:cs typeface="Arial"/>
                <a:sym typeface="Arial"/>
              </a:rPr>
              <a:t>There are new iParts that build off standard features you already know how to use in iMIS such as IQA templates. This is an iPart that will let you format repeating data from your site in a unique layout created by you, as an option to the standard list view of an IQA. This example is from the ASI Help showing how you can use this template to quickly create and display a group of users on your site, from your iMIS database. This could be your executive team with contact information or members of a committee. Because this is a based off an IQA query,  you can decide what information to include in the display, but now have more control over how it appears on your website and ensure that the data included is consistent between each element.</a:t>
            </a:r>
            <a:endParaRPr sz="1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CA" sz="1000">
                <a:latin typeface="Arial"/>
                <a:ea typeface="Arial"/>
                <a:cs typeface="Arial"/>
                <a:sym typeface="Arial"/>
              </a:rPr>
              <a:t>EMS also has a robust API to allow you to integrate with a variety of web content management systems as needed.</a:t>
            </a:r>
            <a:endParaRPr/>
          </a:p>
        </p:txBody>
      </p:sp>
      <p:sp>
        <p:nvSpPr>
          <p:cNvPr id="241" name="Google Shape;241;g250e0904dbd_0_85:notes"/>
          <p:cNvSpPr>
            <a:spLocks noGrp="1" noRot="1" noChangeAspect="1"/>
          </p:cNvSpPr>
          <p:nvPr>
            <p:ph type="sldImg" idx="2"/>
          </p:nvPr>
        </p:nvSpPr>
        <p:spPr>
          <a:xfrm>
            <a:off x="423863" y="704850"/>
            <a:ext cx="6254700" cy="351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5097acd092_0_0:notes"/>
          <p:cNvSpPr txBox="1">
            <a:spLocks noGrp="1"/>
          </p:cNvSpPr>
          <p:nvPr>
            <p:ph type="body" idx="1"/>
          </p:nvPr>
        </p:nvSpPr>
        <p:spPr>
          <a:xfrm>
            <a:off x="710247" y="4459526"/>
            <a:ext cx="5682000" cy="4224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CA" sz="1000">
                <a:latin typeface="Arial"/>
                <a:ea typeface="Arial"/>
                <a:cs typeface="Arial"/>
                <a:sym typeface="Arial"/>
              </a:rPr>
              <a:t>MIS EMS is hosted on Microsoft Azure which allows for continuous up to the minute backups and robust restore and recovery options. Should your organization be victim to a ransomeware attack, this security setup would allow you to recover your data from a time before the attack happened and get your organization up and running quickly without having to pay a ransomware fee. </a:t>
            </a:r>
            <a:endParaRPr sz="1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CA" sz="1000">
                <a:latin typeface="Arial"/>
                <a:ea typeface="Arial"/>
                <a:cs typeface="Arial"/>
                <a:sym typeface="Arial"/>
              </a:rPr>
              <a:t>ASI also uses CloudFlare to add an additional layer of protection - its a firewall that protects websites &amp; applications from bots, distributed Denial of Service (DDoS) attacks and continuously monitors for suspicious activity &amp; potential attacks.  As also noted, ASI is reducing your PCI Compliance burden with their partnership with Global payments  - while this doesn’t get your team fully off the hook, it does reduce the scope for your team.</a:t>
            </a:r>
            <a:endParaRPr sz="1000">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Calibri"/>
              <a:buNone/>
            </a:pPr>
            <a:endParaRPr/>
          </a:p>
        </p:txBody>
      </p:sp>
      <p:sp>
        <p:nvSpPr>
          <p:cNvPr id="256" name="Google Shape;256;g25097acd092_0_0:notes"/>
          <p:cNvSpPr>
            <a:spLocks noGrp="1" noRot="1" noChangeAspect="1"/>
          </p:cNvSpPr>
          <p:nvPr>
            <p:ph type="sldImg" idx="2"/>
          </p:nvPr>
        </p:nvSpPr>
        <p:spPr>
          <a:xfrm>
            <a:off x="423863" y="704850"/>
            <a:ext cx="6254700" cy="351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2:notes"/>
          <p:cNvSpPr txBox="1">
            <a:spLocks noGrp="1"/>
          </p:cNvSpPr>
          <p:nvPr>
            <p:ph type="body" idx="1"/>
          </p:nvPr>
        </p:nvSpPr>
        <p:spPr>
          <a:xfrm>
            <a:off x="710247" y="4459526"/>
            <a:ext cx="5682000" cy="4224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CA" sz="1000" b="1">
                <a:latin typeface="Arial"/>
                <a:ea typeface="Arial"/>
                <a:cs typeface="Arial"/>
                <a:sym typeface="Arial"/>
              </a:rPr>
              <a:t>Events</a:t>
            </a:r>
            <a:endParaRPr sz="1000" b="1">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CA" sz="1000">
                <a:latin typeface="Arial"/>
                <a:ea typeface="Arial"/>
                <a:cs typeface="Arial"/>
                <a:sym typeface="Arial"/>
              </a:rPr>
              <a:t>There are now separate event tables - it allows greater flexibility in the data that can be captured for events. </a:t>
            </a:r>
            <a:endParaRPr sz="1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CA" sz="1000">
                <a:latin typeface="Arial"/>
                <a:ea typeface="Arial"/>
                <a:cs typeface="Arial"/>
                <a:sym typeface="Arial"/>
              </a:rPr>
              <a:t>There is a new feature on the staff site that makes it easy to see and manage  dynamic IQA Groups created in iMIS on the staff site for better manageability. </a:t>
            </a:r>
            <a:endParaRPr sz="1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CA" sz="1000" b="1">
                <a:latin typeface="Arial"/>
                <a:ea typeface="Arial"/>
                <a:cs typeface="Arial"/>
                <a:sym typeface="Arial"/>
              </a:rPr>
              <a:t>Commerce</a:t>
            </a:r>
            <a:endParaRPr sz="1000" b="1">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CA" sz="1000">
                <a:latin typeface="Arial"/>
                <a:ea typeface="Arial"/>
                <a:cs typeface="Arial"/>
                <a:sym typeface="Arial"/>
              </a:rPr>
              <a:t>Promotion section has been expanded with more features.  Promotions can be applied to membership dues for new members or members that are renewing in Advance. You can now set limits to your promotion codes, have promotion codes set to be applied automatically or have a discount based on the quantity of items purchased. Additionally, when a customer submits a promotion code, the cart is updated to include the code and discount received per line item in the cart</a:t>
            </a:r>
            <a:endParaRPr sz="1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CA" sz="1000" b="1">
                <a:latin typeface="Arial"/>
                <a:ea typeface="Arial"/>
                <a:cs typeface="Arial"/>
                <a:sym typeface="Arial"/>
              </a:rPr>
              <a:t>Membership</a:t>
            </a:r>
            <a:endParaRPr sz="1000" b="1">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CA" sz="1000">
                <a:latin typeface="Arial"/>
                <a:ea typeface="Arial"/>
                <a:cs typeface="Arial"/>
                <a:sym typeface="Arial"/>
              </a:rPr>
              <a:t>The Billing or membership section is fully online. It has many out of the box options to allow members to renew in advance of billing, for staff to make adjustments and changes in billing mid term as well as introducing flexible terms such  as quarterly billing</a:t>
            </a:r>
            <a:endParaRPr/>
          </a:p>
        </p:txBody>
      </p:sp>
      <p:sp>
        <p:nvSpPr>
          <p:cNvPr id="273" name="Google Shape;273;p12:notes"/>
          <p:cNvSpPr>
            <a:spLocks noGrp="1" noRot="1" noChangeAspect="1"/>
          </p:cNvSpPr>
          <p:nvPr>
            <p:ph type="sldImg" idx="2"/>
          </p:nvPr>
        </p:nvSpPr>
        <p:spPr>
          <a:xfrm>
            <a:off x="423863" y="704850"/>
            <a:ext cx="6254700" cy="351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3:notes"/>
          <p:cNvSpPr txBox="1">
            <a:spLocks noGrp="1"/>
          </p:cNvSpPr>
          <p:nvPr>
            <p:ph type="body" idx="1"/>
          </p:nvPr>
        </p:nvSpPr>
        <p:spPr>
          <a:xfrm>
            <a:off x="710247" y="4459526"/>
            <a:ext cx="5682000" cy="4224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CA" sz="1000">
                <a:latin typeface="Arial"/>
                <a:ea typeface="Arial"/>
                <a:cs typeface="Arial"/>
                <a:sym typeface="Arial"/>
              </a:rPr>
              <a:t>The Report Writer tool is one of my favourite EMS features. This replaces SSRS and Crystal reports and provides iMIS users with a robust tool. ASI has included many standard reports with the system that will work with out of the box with your data in iMIS and do not require any tweaks. Additionally, for those of you who love to create reports, you’ll find that this is a robust tool that allows you to pull information from iMIS as you need it. </a:t>
            </a:r>
            <a:endParaRPr/>
          </a:p>
        </p:txBody>
      </p:sp>
      <p:sp>
        <p:nvSpPr>
          <p:cNvPr id="287" name="Google Shape;287;p13:notes"/>
          <p:cNvSpPr>
            <a:spLocks noGrp="1" noRot="1" noChangeAspect="1"/>
          </p:cNvSpPr>
          <p:nvPr>
            <p:ph type="sldImg" idx="2"/>
          </p:nvPr>
        </p:nvSpPr>
        <p:spPr>
          <a:xfrm>
            <a:off x="423863" y="704850"/>
            <a:ext cx="6254700" cy="351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50e0904dbd_0_0:notes"/>
          <p:cNvSpPr txBox="1">
            <a:spLocks noGrp="1"/>
          </p:cNvSpPr>
          <p:nvPr>
            <p:ph type="body" idx="1"/>
          </p:nvPr>
        </p:nvSpPr>
        <p:spPr>
          <a:xfrm>
            <a:off x="710247" y="4459526"/>
            <a:ext cx="5682000" cy="4224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CA" sz="1000">
                <a:latin typeface="Arial"/>
                <a:ea typeface="Arial"/>
                <a:cs typeface="Arial"/>
                <a:sym typeface="Arial"/>
              </a:rPr>
              <a:t>We wouldn’t be Visual Antidote if we didn’t talk about Forms. The iMIS forms tool is obviously one of our favourites, but admittedly we are biased as we were involved in the initial development of this tool.    IMIS forms replaces Sonic Forms and offers users an easy to use drag and drop form builder tool to create forms for your site in mobile friendly formats.  The Rules Engine allows non-technical users to add automation to their forms to automate and control the data entry options.</a:t>
            </a:r>
            <a:endParaRPr sz="1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CA" sz="1000">
                <a:latin typeface="Arial"/>
                <a:ea typeface="Arial"/>
                <a:cs typeface="Arial"/>
                <a:sym typeface="Arial"/>
              </a:rPr>
              <a:t>There are a lot of other great features and tools for the EMS Version!  Let’s talk about Upgrade options to get your organization on the planning path to EMS!</a:t>
            </a:r>
            <a:endParaRPr sz="1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000">
              <a:latin typeface="Arial"/>
              <a:ea typeface="Arial"/>
              <a:cs typeface="Arial"/>
              <a:sym typeface="Arial"/>
            </a:endParaRPr>
          </a:p>
        </p:txBody>
      </p:sp>
      <p:sp>
        <p:nvSpPr>
          <p:cNvPr id="305" name="Google Shape;305;g250e0904dbd_0_0:notes"/>
          <p:cNvSpPr>
            <a:spLocks noGrp="1" noRot="1" noChangeAspect="1"/>
          </p:cNvSpPr>
          <p:nvPr>
            <p:ph type="sldImg" idx="2"/>
          </p:nvPr>
        </p:nvSpPr>
        <p:spPr>
          <a:xfrm>
            <a:off x="423863" y="704850"/>
            <a:ext cx="6254700" cy="351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0:notes"/>
          <p:cNvSpPr txBox="1">
            <a:spLocks noGrp="1"/>
          </p:cNvSpPr>
          <p:nvPr>
            <p:ph type="body" idx="1"/>
          </p:nvPr>
        </p:nvSpPr>
        <p:spPr>
          <a:xfrm>
            <a:off x="710247" y="4459526"/>
            <a:ext cx="5682000" cy="422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22" name="Google Shape;322;p20:notes"/>
          <p:cNvSpPr>
            <a:spLocks noGrp="1" noRot="1" noChangeAspect="1"/>
          </p:cNvSpPr>
          <p:nvPr>
            <p:ph type="sldImg" idx="2"/>
          </p:nvPr>
        </p:nvSpPr>
        <p:spPr>
          <a:xfrm>
            <a:off x="423863" y="704850"/>
            <a:ext cx="6254700" cy="351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1:notes"/>
          <p:cNvSpPr txBox="1">
            <a:spLocks noGrp="1"/>
          </p:cNvSpPr>
          <p:nvPr>
            <p:ph type="body" idx="1"/>
          </p:nvPr>
        </p:nvSpPr>
        <p:spPr>
          <a:xfrm>
            <a:off x="710247" y="4459526"/>
            <a:ext cx="5682000" cy="422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0" name="Google Shape;330;p21:notes"/>
          <p:cNvSpPr>
            <a:spLocks noGrp="1" noRot="1" noChangeAspect="1"/>
          </p:cNvSpPr>
          <p:nvPr>
            <p:ph type="sldImg" idx="2"/>
          </p:nvPr>
        </p:nvSpPr>
        <p:spPr>
          <a:xfrm>
            <a:off x="423863" y="704850"/>
            <a:ext cx="6254700" cy="3519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226d4e074d0_1_262:notes"/>
          <p:cNvSpPr txBox="1">
            <a:spLocks noGrp="1"/>
          </p:cNvSpPr>
          <p:nvPr>
            <p:ph type="body" idx="1"/>
          </p:nvPr>
        </p:nvSpPr>
        <p:spPr>
          <a:xfrm>
            <a:off x="710247" y="4459526"/>
            <a:ext cx="5682000" cy="4224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365" name="Google Shape;365;g226d4e074d0_1_262:notes"/>
          <p:cNvSpPr>
            <a:spLocks noGrp="1" noRot="1" noChangeAspect="1"/>
          </p:cNvSpPr>
          <p:nvPr>
            <p:ph type="sldImg" idx="2"/>
          </p:nvPr>
        </p:nvSpPr>
        <p:spPr>
          <a:xfrm>
            <a:off x="423863" y="704850"/>
            <a:ext cx="6254700" cy="351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23:notes"/>
          <p:cNvSpPr>
            <a:spLocks noGrp="1" noRot="1" noChangeAspect="1"/>
          </p:cNvSpPr>
          <p:nvPr>
            <p:ph type="sldImg" idx="2"/>
          </p:nvPr>
        </p:nvSpPr>
        <p:spPr>
          <a:xfrm>
            <a:off x="423863" y="704850"/>
            <a:ext cx="6254700" cy="351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23:notes"/>
          <p:cNvSpPr txBox="1">
            <a:spLocks noGrp="1"/>
          </p:cNvSpPr>
          <p:nvPr>
            <p:ph type="body" idx="1"/>
          </p:nvPr>
        </p:nvSpPr>
        <p:spPr>
          <a:xfrm>
            <a:off x="710247" y="4459526"/>
            <a:ext cx="5682000" cy="4224900"/>
          </a:xfrm>
          <a:prstGeom prst="rect">
            <a:avLst/>
          </a:prstGeom>
          <a:noFill/>
          <a:ln>
            <a:noFill/>
          </a:ln>
        </p:spPr>
        <p:txBody>
          <a:bodyPr spcFirstLastPara="1" wrap="square" lIns="94225" tIns="47100" rIns="94225" bIns="47100" anchor="t" anchorCtr="0">
            <a:noAutofit/>
          </a:bodyPr>
          <a:lstStyle/>
          <a:p>
            <a:pPr marL="0" marR="0" lvl="0" indent="0" algn="l" rtl="0">
              <a:spcBef>
                <a:spcPts val="0"/>
              </a:spcBef>
              <a:spcAft>
                <a:spcPts val="0"/>
              </a:spcAft>
              <a:buClr>
                <a:schemeClr val="dk1"/>
              </a:buClr>
              <a:buSzPts val="300"/>
              <a:buFont typeface="Open Sans"/>
              <a:buNone/>
            </a:pPr>
            <a:r>
              <a:rPr lang="en-CA" sz="1200" u="none" strike="noStrike" cap="none">
                <a:solidFill>
                  <a:schemeClr val="dk1"/>
                </a:solidFill>
                <a:latin typeface="Open Sans"/>
                <a:ea typeface="Open Sans"/>
                <a:cs typeface="Open Sans"/>
                <a:sym typeface="Open Sans"/>
              </a:rPr>
              <a:t>A</a:t>
            </a:r>
            <a:endParaRPr sz="1200" u="none" strike="noStrike" cap="none">
              <a:solidFill>
                <a:schemeClr val="dk1"/>
              </a:solidFill>
              <a:latin typeface="Open Sans"/>
              <a:ea typeface="Open Sans"/>
              <a:cs typeface="Open Sans"/>
              <a:sym typeface="Open Sans"/>
            </a:endParaRPr>
          </a:p>
        </p:txBody>
      </p:sp>
      <p:sp>
        <p:nvSpPr>
          <p:cNvPr id="372" name="Google Shape;372;p23:notes"/>
          <p:cNvSpPr txBox="1">
            <a:spLocks noGrp="1"/>
          </p:cNvSpPr>
          <p:nvPr>
            <p:ph type="sldNum" idx="12"/>
          </p:nvPr>
        </p:nvSpPr>
        <p:spPr>
          <a:xfrm>
            <a:off x="4023092" y="8917421"/>
            <a:ext cx="3077700" cy="469500"/>
          </a:xfrm>
          <a:prstGeom prst="rect">
            <a:avLst/>
          </a:prstGeom>
          <a:noFill/>
          <a:ln>
            <a:noFill/>
          </a:ln>
        </p:spPr>
        <p:txBody>
          <a:bodyPr spcFirstLastPara="1" wrap="square" lIns="94225" tIns="47100" rIns="94225" bIns="47100" anchor="b" anchorCtr="0">
            <a:noAutofit/>
          </a:bodyPr>
          <a:lstStyle/>
          <a:p>
            <a:pPr marL="0" marR="0" lvl="0" indent="0" algn="r" rtl="0">
              <a:spcBef>
                <a:spcPts val="0"/>
              </a:spcBef>
              <a:spcAft>
                <a:spcPts val="0"/>
              </a:spcAft>
              <a:buClr>
                <a:schemeClr val="dk1"/>
              </a:buClr>
              <a:buSzPts val="300"/>
              <a:buFont typeface="Open Sans"/>
              <a:buNone/>
            </a:pPr>
            <a:fld id="{00000000-1234-1234-1234-123412341234}" type="slidenum">
              <a:rPr lang="en-CA" sz="1200">
                <a:solidFill>
                  <a:schemeClr val="dk1"/>
                </a:solidFill>
              </a:rPr>
              <a:t>18</a:t>
            </a:fld>
            <a:endParaRPr sz="1200">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24:notes"/>
          <p:cNvSpPr txBox="1">
            <a:spLocks noGrp="1"/>
          </p:cNvSpPr>
          <p:nvPr>
            <p:ph type="body" idx="1"/>
          </p:nvPr>
        </p:nvSpPr>
        <p:spPr>
          <a:xfrm>
            <a:off x="710247" y="4459526"/>
            <a:ext cx="5682000" cy="422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3" name="Google Shape;383;p24:notes"/>
          <p:cNvSpPr>
            <a:spLocks noGrp="1" noRot="1" noChangeAspect="1"/>
          </p:cNvSpPr>
          <p:nvPr>
            <p:ph type="sldImg" idx="2"/>
          </p:nvPr>
        </p:nvSpPr>
        <p:spPr>
          <a:xfrm>
            <a:off x="423863" y="704850"/>
            <a:ext cx="6254700" cy="3519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notes"/>
          <p:cNvSpPr>
            <a:spLocks noGrp="1" noRot="1" noChangeAspect="1"/>
          </p:cNvSpPr>
          <p:nvPr>
            <p:ph type="sldImg" idx="2"/>
          </p:nvPr>
        </p:nvSpPr>
        <p:spPr>
          <a:xfrm>
            <a:off x="423863" y="704850"/>
            <a:ext cx="6254700" cy="351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2:notes"/>
          <p:cNvSpPr txBox="1">
            <a:spLocks noGrp="1"/>
          </p:cNvSpPr>
          <p:nvPr>
            <p:ph type="body" idx="1"/>
          </p:nvPr>
        </p:nvSpPr>
        <p:spPr>
          <a:xfrm>
            <a:off x="710247" y="4459526"/>
            <a:ext cx="5682000" cy="4224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CA" sz="1000">
                <a:latin typeface="Arial"/>
                <a:ea typeface="Arial"/>
                <a:cs typeface="Arial"/>
                <a:sym typeface="Arial"/>
              </a:rPr>
              <a:t>No matter where your organization is on the decision towards upgrading iMIS, now is definitely the time to start your plan for this transformation. You’ve likely heard this line before - and you will hear it again later on in our presentation, but this will be your last upgrade in iMIS.</a:t>
            </a:r>
            <a:endParaRPr sz="1000">
              <a:latin typeface="Arial"/>
              <a:ea typeface="Arial"/>
              <a:cs typeface="Arial"/>
              <a:sym typeface="Arial"/>
            </a:endParaRPr>
          </a:p>
          <a:p>
            <a:pPr marL="0" marR="0" lvl="0" indent="0" algn="l" rtl="0">
              <a:spcBef>
                <a:spcPts val="0"/>
              </a:spcBef>
              <a:spcAft>
                <a:spcPts val="0"/>
              </a:spcAft>
              <a:buClr>
                <a:schemeClr val="dk1"/>
              </a:buClr>
              <a:buSzPts val="1200"/>
              <a:buFont typeface="Calibri"/>
              <a:buNone/>
            </a:pPr>
            <a:endParaRPr/>
          </a:p>
        </p:txBody>
      </p:sp>
      <p:sp>
        <p:nvSpPr>
          <p:cNvPr id="118" name="Google Shape;118;p2:notes"/>
          <p:cNvSpPr txBox="1">
            <a:spLocks noGrp="1"/>
          </p:cNvSpPr>
          <p:nvPr>
            <p:ph type="sldNum" idx="12"/>
          </p:nvPr>
        </p:nvSpPr>
        <p:spPr>
          <a:xfrm>
            <a:off x="4023092" y="8917421"/>
            <a:ext cx="3077700" cy="4695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CA" sz="1200">
                <a:solidFill>
                  <a:schemeClr val="dk1"/>
                </a:solidFill>
              </a:rPr>
              <a:t>2</a:t>
            </a:fld>
            <a:endParaRPr sz="1200">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7:notes"/>
          <p:cNvSpPr>
            <a:spLocks noGrp="1" noRot="1" noChangeAspect="1"/>
          </p:cNvSpPr>
          <p:nvPr>
            <p:ph type="sldImg" idx="2"/>
          </p:nvPr>
        </p:nvSpPr>
        <p:spPr>
          <a:xfrm>
            <a:off x="423863" y="704850"/>
            <a:ext cx="6254700" cy="351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27:notes"/>
          <p:cNvSpPr txBox="1">
            <a:spLocks noGrp="1"/>
          </p:cNvSpPr>
          <p:nvPr>
            <p:ph type="body" idx="1"/>
          </p:nvPr>
        </p:nvSpPr>
        <p:spPr>
          <a:xfrm>
            <a:off x="710247" y="4459526"/>
            <a:ext cx="5682000" cy="42249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CA"/>
              <a:t>Denis Grey  to  Everyone 1:41 PM</a:t>
            </a:r>
            <a:endParaRPr/>
          </a:p>
          <a:p>
            <a:pPr marL="0" marR="0" lvl="0" indent="0" algn="l" rtl="0">
              <a:spcBef>
                <a:spcPts val="0"/>
              </a:spcBef>
              <a:spcAft>
                <a:spcPts val="0"/>
              </a:spcAft>
              <a:buClr>
                <a:schemeClr val="dk1"/>
              </a:buClr>
              <a:buSzPts val="1200"/>
              <a:buFont typeface="Calibri"/>
              <a:buNone/>
            </a:pPr>
            <a:r>
              <a:rPr lang="en-CA"/>
              <a:t>Migration of iMIS Data to New Instance </a:t>
            </a:r>
            <a:endParaRPr/>
          </a:p>
          <a:p>
            <a:pPr marL="0" marR="0" lvl="0" indent="0" algn="l" rtl="0">
              <a:spcBef>
                <a:spcPts val="0"/>
              </a:spcBef>
              <a:spcAft>
                <a:spcPts val="0"/>
              </a:spcAft>
              <a:buClr>
                <a:schemeClr val="dk1"/>
              </a:buClr>
              <a:buSzPts val="1200"/>
              <a:buFont typeface="Calibri"/>
              <a:buNone/>
            </a:pPr>
            <a:r>
              <a:rPr lang="en-CA"/>
              <a:t>Migrate key processes ONLY and defer other parts until Cloud is running</a:t>
            </a:r>
            <a:endParaRPr/>
          </a:p>
          <a:p>
            <a:pPr marL="0" marR="0" lvl="0" indent="0" algn="l" rtl="0">
              <a:spcBef>
                <a:spcPts val="0"/>
              </a:spcBef>
              <a:spcAft>
                <a:spcPts val="0"/>
              </a:spcAft>
              <a:buClr>
                <a:schemeClr val="dk1"/>
              </a:buClr>
              <a:buSzPts val="1200"/>
              <a:buFont typeface="Calibri"/>
              <a:buNone/>
            </a:pPr>
            <a:r>
              <a:rPr lang="en-CA"/>
              <a:t>Update / rebuild on iMIS 2017 to reduce upgrade effort</a:t>
            </a:r>
            <a:endParaRPr/>
          </a:p>
          <a:p>
            <a:pPr marL="0" marR="0" lvl="0" indent="0" algn="l" rtl="0">
              <a:spcBef>
                <a:spcPts val="0"/>
              </a:spcBef>
              <a:spcAft>
                <a:spcPts val="0"/>
              </a:spcAft>
              <a:buClr>
                <a:schemeClr val="dk1"/>
              </a:buClr>
              <a:buSzPts val="1200"/>
              <a:buFont typeface="Calibri"/>
              <a:buNone/>
            </a:pPr>
            <a:endParaRPr/>
          </a:p>
          <a:p>
            <a:pPr marL="0" marR="0" lvl="0" indent="0" algn="l" rtl="0">
              <a:spcBef>
                <a:spcPts val="0"/>
              </a:spcBef>
              <a:spcAft>
                <a:spcPts val="0"/>
              </a:spcAft>
              <a:buClr>
                <a:schemeClr val="dk1"/>
              </a:buClr>
              <a:buSzPts val="1200"/>
              <a:buFont typeface="Calibri"/>
              <a:buNone/>
            </a:pPr>
            <a:r>
              <a:rPr lang="en-CA"/>
              <a:t>--&gt; Option to do over more than one budget period</a:t>
            </a:r>
            <a:endParaRPr/>
          </a:p>
        </p:txBody>
      </p:sp>
      <p:sp>
        <p:nvSpPr>
          <p:cNvPr id="400" name="Google Shape;400;p27:notes"/>
          <p:cNvSpPr txBox="1">
            <a:spLocks noGrp="1"/>
          </p:cNvSpPr>
          <p:nvPr>
            <p:ph type="sldNum" idx="12"/>
          </p:nvPr>
        </p:nvSpPr>
        <p:spPr>
          <a:xfrm>
            <a:off x="4023092" y="8917421"/>
            <a:ext cx="3077700" cy="4695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CA" sz="1200">
                <a:solidFill>
                  <a:schemeClr val="dk1"/>
                </a:solidFill>
              </a:rPr>
              <a:t>20</a:t>
            </a:fld>
            <a:endParaRPr sz="120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26:notes"/>
          <p:cNvSpPr txBox="1">
            <a:spLocks noGrp="1"/>
          </p:cNvSpPr>
          <p:nvPr>
            <p:ph type="body" idx="1"/>
          </p:nvPr>
        </p:nvSpPr>
        <p:spPr>
          <a:xfrm>
            <a:off x="710247" y="4459526"/>
            <a:ext cx="5682000" cy="422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0" name="Google Shape;420;p26:notes"/>
          <p:cNvSpPr>
            <a:spLocks noGrp="1" noRot="1" noChangeAspect="1"/>
          </p:cNvSpPr>
          <p:nvPr>
            <p:ph type="sldImg" idx="2"/>
          </p:nvPr>
        </p:nvSpPr>
        <p:spPr>
          <a:xfrm>
            <a:off x="423863" y="704850"/>
            <a:ext cx="6254700" cy="3519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226d4e074d0_0_1:notes"/>
          <p:cNvSpPr txBox="1">
            <a:spLocks noGrp="1"/>
          </p:cNvSpPr>
          <p:nvPr>
            <p:ph type="body" idx="1"/>
          </p:nvPr>
        </p:nvSpPr>
        <p:spPr>
          <a:xfrm>
            <a:off x="710247" y="4459526"/>
            <a:ext cx="5682000" cy="422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6" name="Google Shape;436;g226d4e074d0_0_1:notes"/>
          <p:cNvSpPr>
            <a:spLocks noGrp="1" noRot="1" noChangeAspect="1"/>
          </p:cNvSpPr>
          <p:nvPr>
            <p:ph type="sldImg" idx="2"/>
          </p:nvPr>
        </p:nvSpPr>
        <p:spPr>
          <a:xfrm>
            <a:off x="423863" y="704850"/>
            <a:ext cx="6254700" cy="3519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226d4e074d0_0_34:notes"/>
          <p:cNvSpPr txBox="1">
            <a:spLocks noGrp="1"/>
          </p:cNvSpPr>
          <p:nvPr>
            <p:ph type="body" idx="1"/>
          </p:nvPr>
        </p:nvSpPr>
        <p:spPr>
          <a:xfrm>
            <a:off x="710247" y="4459526"/>
            <a:ext cx="5682000" cy="422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2" name="Google Shape;452;g226d4e074d0_0_34:notes"/>
          <p:cNvSpPr>
            <a:spLocks noGrp="1" noRot="1" noChangeAspect="1"/>
          </p:cNvSpPr>
          <p:nvPr>
            <p:ph type="sldImg" idx="2"/>
          </p:nvPr>
        </p:nvSpPr>
        <p:spPr>
          <a:xfrm>
            <a:off x="423863" y="704850"/>
            <a:ext cx="6254700" cy="3519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226d4e074d0_0_46:notes"/>
          <p:cNvSpPr txBox="1">
            <a:spLocks noGrp="1"/>
          </p:cNvSpPr>
          <p:nvPr>
            <p:ph type="body" idx="1"/>
          </p:nvPr>
        </p:nvSpPr>
        <p:spPr>
          <a:xfrm>
            <a:off x="710247" y="4459526"/>
            <a:ext cx="5682000" cy="422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6" name="Google Shape;466;g226d4e074d0_0_46:notes"/>
          <p:cNvSpPr>
            <a:spLocks noGrp="1" noRot="1" noChangeAspect="1"/>
          </p:cNvSpPr>
          <p:nvPr>
            <p:ph type="sldImg" idx="2"/>
          </p:nvPr>
        </p:nvSpPr>
        <p:spPr>
          <a:xfrm>
            <a:off x="423863" y="704850"/>
            <a:ext cx="6254700" cy="3519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30:notes"/>
          <p:cNvSpPr txBox="1">
            <a:spLocks noGrp="1"/>
          </p:cNvSpPr>
          <p:nvPr>
            <p:ph type="body" idx="1"/>
          </p:nvPr>
        </p:nvSpPr>
        <p:spPr>
          <a:xfrm>
            <a:off x="710247" y="4459526"/>
            <a:ext cx="5682000" cy="422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80" name="Google Shape;480;p30:notes"/>
          <p:cNvSpPr>
            <a:spLocks noGrp="1" noRot="1" noChangeAspect="1"/>
          </p:cNvSpPr>
          <p:nvPr>
            <p:ph type="sldImg" idx="2"/>
          </p:nvPr>
        </p:nvSpPr>
        <p:spPr>
          <a:xfrm>
            <a:off x="423863" y="704850"/>
            <a:ext cx="6254700" cy="351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226d4e074d0_1_0:notes"/>
          <p:cNvSpPr txBox="1">
            <a:spLocks noGrp="1"/>
          </p:cNvSpPr>
          <p:nvPr>
            <p:ph type="body" idx="1"/>
          </p:nvPr>
        </p:nvSpPr>
        <p:spPr>
          <a:xfrm>
            <a:off x="710247" y="4459526"/>
            <a:ext cx="5682000" cy="4224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487" name="Google Shape;487;g226d4e074d0_1_0:notes"/>
          <p:cNvSpPr>
            <a:spLocks noGrp="1" noRot="1" noChangeAspect="1"/>
          </p:cNvSpPr>
          <p:nvPr>
            <p:ph type="sldImg" idx="2"/>
          </p:nvPr>
        </p:nvSpPr>
        <p:spPr>
          <a:xfrm>
            <a:off x="423863" y="704850"/>
            <a:ext cx="6254700" cy="351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10:notes"/>
          <p:cNvSpPr txBox="1">
            <a:spLocks noGrp="1"/>
          </p:cNvSpPr>
          <p:nvPr>
            <p:ph type="body" idx="1"/>
          </p:nvPr>
        </p:nvSpPr>
        <p:spPr>
          <a:xfrm>
            <a:off x="710247" y="4459526"/>
            <a:ext cx="5682000" cy="422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6" name="Google Shape;496;p10:notes"/>
          <p:cNvSpPr>
            <a:spLocks noGrp="1" noRot="1" noChangeAspect="1"/>
          </p:cNvSpPr>
          <p:nvPr>
            <p:ph type="sldImg" idx="2"/>
          </p:nvPr>
        </p:nvSpPr>
        <p:spPr>
          <a:xfrm>
            <a:off x="423863" y="704850"/>
            <a:ext cx="6254700" cy="3519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2515b82f076_0_35:notes"/>
          <p:cNvSpPr txBox="1">
            <a:spLocks noGrp="1"/>
          </p:cNvSpPr>
          <p:nvPr>
            <p:ph type="body" idx="1"/>
          </p:nvPr>
        </p:nvSpPr>
        <p:spPr>
          <a:xfrm>
            <a:off x="710247" y="4459526"/>
            <a:ext cx="5682000" cy="422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7" name="Google Shape;517;g2515b82f076_0_35:notes"/>
          <p:cNvSpPr>
            <a:spLocks noGrp="1" noRot="1" noChangeAspect="1"/>
          </p:cNvSpPr>
          <p:nvPr>
            <p:ph type="sldImg" idx="2"/>
          </p:nvPr>
        </p:nvSpPr>
        <p:spPr>
          <a:xfrm>
            <a:off x="423863" y="704850"/>
            <a:ext cx="6254700" cy="3519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250e0904dbd_1_55:notes"/>
          <p:cNvSpPr txBox="1">
            <a:spLocks noGrp="1"/>
          </p:cNvSpPr>
          <p:nvPr>
            <p:ph type="body" idx="1"/>
          </p:nvPr>
        </p:nvSpPr>
        <p:spPr>
          <a:xfrm>
            <a:off x="710247" y="4459526"/>
            <a:ext cx="5682000" cy="4224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530" name="Google Shape;530;g250e0904dbd_1_55:notes"/>
          <p:cNvSpPr>
            <a:spLocks noGrp="1" noRot="1" noChangeAspect="1"/>
          </p:cNvSpPr>
          <p:nvPr>
            <p:ph type="sldImg" idx="2"/>
          </p:nvPr>
        </p:nvSpPr>
        <p:spPr>
          <a:xfrm>
            <a:off x="423863" y="704850"/>
            <a:ext cx="6254700" cy="351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5097acd092_1_334:notes"/>
          <p:cNvSpPr txBox="1">
            <a:spLocks noGrp="1"/>
          </p:cNvSpPr>
          <p:nvPr>
            <p:ph type="body" idx="1"/>
          </p:nvPr>
        </p:nvSpPr>
        <p:spPr>
          <a:xfrm>
            <a:off x="710247" y="4459526"/>
            <a:ext cx="5682000" cy="4224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CA" sz="1000">
                <a:latin typeface="Arial"/>
                <a:ea typeface="Arial"/>
                <a:cs typeface="Arial"/>
                <a:sym typeface="Arial"/>
              </a:rPr>
              <a:t>Allow me to take a few moments to talk a bit about us - we’re Visual Antidote, we were founded in 2006 by our president and CEO, Keith Stoute.  We are now up to 18 employees, located in Toronto, Ontario, but with a few in Western Canada, Keith included, and a long time employee situated overseas.  In 2021, we were awarded ASI’s Authorized iMIS Consultants of the year and we have recently matured to become an Authorized iMIS Solution Provider with ASI  as of November of 2022.  </a:t>
            </a:r>
            <a:endParaRPr sz="1000">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Calibri"/>
              <a:buNone/>
            </a:pPr>
            <a:endParaRPr/>
          </a:p>
        </p:txBody>
      </p:sp>
      <p:sp>
        <p:nvSpPr>
          <p:cNvPr id="127" name="Google Shape;127;g25097acd092_1_334:notes"/>
          <p:cNvSpPr>
            <a:spLocks noGrp="1" noRot="1" noChangeAspect="1"/>
          </p:cNvSpPr>
          <p:nvPr>
            <p:ph type="sldImg" idx="2"/>
          </p:nvPr>
        </p:nvSpPr>
        <p:spPr>
          <a:xfrm>
            <a:off x="423863" y="704850"/>
            <a:ext cx="6254700" cy="351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2515b82f076_0_21:notes"/>
          <p:cNvSpPr txBox="1">
            <a:spLocks noGrp="1"/>
          </p:cNvSpPr>
          <p:nvPr>
            <p:ph type="body" idx="1"/>
          </p:nvPr>
        </p:nvSpPr>
        <p:spPr>
          <a:xfrm>
            <a:off x="710247" y="4459526"/>
            <a:ext cx="5682000" cy="422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6" name="Google Shape;546;g2515b82f076_0_21:notes"/>
          <p:cNvSpPr>
            <a:spLocks noGrp="1" noRot="1" noChangeAspect="1"/>
          </p:cNvSpPr>
          <p:nvPr>
            <p:ph type="sldImg" idx="2"/>
          </p:nvPr>
        </p:nvSpPr>
        <p:spPr>
          <a:xfrm>
            <a:off x="423863" y="704850"/>
            <a:ext cx="6254700" cy="3519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250e0904dbd_1_36:notes"/>
          <p:cNvSpPr txBox="1">
            <a:spLocks noGrp="1"/>
          </p:cNvSpPr>
          <p:nvPr>
            <p:ph type="body" idx="1"/>
          </p:nvPr>
        </p:nvSpPr>
        <p:spPr>
          <a:xfrm>
            <a:off x="710247" y="4459526"/>
            <a:ext cx="5682000" cy="4224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558" name="Google Shape;558;g250e0904dbd_1_36:notes"/>
          <p:cNvSpPr>
            <a:spLocks noGrp="1" noRot="1" noChangeAspect="1"/>
          </p:cNvSpPr>
          <p:nvPr>
            <p:ph type="sldImg" idx="2"/>
          </p:nvPr>
        </p:nvSpPr>
        <p:spPr>
          <a:xfrm>
            <a:off x="423863" y="704850"/>
            <a:ext cx="6254700" cy="351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32:notes"/>
          <p:cNvSpPr txBox="1">
            <a:spLocks noGrp="1"/>
          </p:cNvSpPr>
          <p:nvPr>
            <p:ph type="body" idx="1"/>
          </p:nvPr>
        </p:nvSpPr>
        <p:spPr>
          <a:xfrm>
            <a:off x="710247" y="4459526"/>
            <a:ext cx="5682000" cy="422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74" name="Google Shape;574;p32:notes"/>
          <p:cNvSpPr>
            <a:spLocks noGrp="1" noRot="1" noChangeAspect="1"/>
          </p:cNvSpPr>
          <p:nvPr>
            <p:ph type="sldImg" idx="2"/>
          </p:nvPr>
        </p:nvSpPr>
        <p:spPr>
          <a:xfrm>
            <a:off x="423863" y="704850"/>
            <a:ext cx="6254700" cy="351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250e0904dbd_1_118:notes"/>
          <p:cNvSpPr txBox="1">
            <a:spLocks noGrp="1"/>
          </p:cNvSpPr>
          <p:nvPr>
            <p:ph type="body" idx="1"/>
          </p:nvPr>
        </p:nvSpPr>
        <p:spPr>
          <a:xfrm>
            <a:off x="710247" y="4459526"/>
            <a:ext cx="5682000" cy="4224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582" name="Google Shape;582;g250e0904dbd_1_118:notes"/>
          <p:cNvSpPr>
            <a:spLocks noGrp="1" noRot="1" noChangeAspect="1"/>
          </p:cNvSpPr>
          <p:nvPr>
            <p:ph type="sldImg" idx="2"/>
          </p:nvPr>
        </p:nvSpPr>
        <p:spPr>
          <a:xfrm>
            <a:off x="423863" y="704850"/>
            <a:ext cx="6254700" cy="351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250e0904dbd_1_166:notes"/>
          <p:cNvSpPr txBox="1">
            <a:spLocks noGrp="1"/>
          </p:cNvSpPr>
          <p:nvPr>
            <p:ph type="body" idx="1"/>
          </p:nvPr>
        </p:nvSpPr>
        <p:spPr>
          <a:xfrm>
            <a:off x="710247" y="4459526"/>
            <a:ext cx="5682000" cy="422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0" name="Google Shape;600;g250e0904dbd_1_166:notes"/>
          <p:cNvSpPr>
            <a:spLocks noGrp="1" noRot="1" noChangeAspect="1"/>
          </p:cNvSpPr>
          <p:nvPr>
            <p:ph type="sldImg" idx="2"/>
          </p:nvPr>
        </p:nvSpPr>
        <p:spPr>
          <a:xfrm>
            <a:off x="423863" y="704850"/>
            <a:ext cx="6254700" cy="3519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17:notes"/>
          <p:cNvSpPr txBox="1">
            <a:spLocks noGrp="1"/>
          </p:cNvSpPr>
          <p:nvPr>
            <p:ph type="body" idx="1"/>
          </p:nvPr>
        </p:nvSpPr>
        <p:spPr>
          <a:xfrm>
            <a:off x="710247" y="4459526"/>
            <a:ext cx="5682000" cy="4224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613" name="Google Shape;613;p17:notes"/>
          <p:cNvSpPr>
            <a:spLocks noGrp="1" noRot="1" noChangeAspect="1"/>
          </p:cNvSpPr>
          <p:nvPr>
            <p:ph type="sldImg" idx="2"/>
          </p:nvPr>
        </p:nvSpPr>
        <p:spPr>
          <a:xfrm>
            <a:off x="423863" y="704850"/>
            <a:ext cx="6254700" cy="351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36:notes"/>
          <p:cNvSpPr txBox="1">
            <a:spLocks noGrp="1"/>
          </p:cNvSpPr>
          <p:nvPr>
            <p:ph type="body" idx="1"/>
          </p:nvPr>
        </p:nvSpPr>
        <p:spPr>
          <a:xfrm>
            <a:off x="710247" y="4459526"/>
            <a:ext cx="5682000" cy="422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631" name="Google Shape;631;p36:notes"/>
          <p:cNvSpPr>
            <a:spLocks noGrp="1" noRot="1" noChangeAspect="1"/>
          </p:cNvSpPr>
          <p:nvPr>
            <p:ph type="sldImg" idx="2"/>
          </p:nvPr>
        </p:nvSpPr>
        <p:spPr>
          <a:xfrm>
            <a:off x="423863" y="704850"/>
            <a:ext cx="6254700" cy="351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226d4e074d0_1_242:notes"/>
          <p:cNvSpPr>
            <a:spLocks noGrp="1" noRot="1" noChangeAspect="1"/>
          </p:cNvSpPr>
          <p:nvPr>
            <p:ph type="sldImg" idx="2"/>
          </p:nvPr>
        </p:nvSpPr>
        <p:spPr>
          <a:xfrm>
            <a:off x="423863" y="704850"/>
            <a:ext cx="6254700" cy="351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9" name="Google Shape;639;g226d4e074d0_1_242:notes"/>
          <p:cNvSpPr txBox="1">
            <a:spLocks noGrp="1"/>
          </p:cNvSpPr>
          <p:nvPr>
            <p:ph type="body" idx="1"/>
          </p:nvPr>
        </p:nvSpPr>
        <p:spPr>
          <a:xfrm>
            <a:off x="710247" y="4459526"/>
            <a:ext cx="5682000" cy="42249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a:p>
        </p:txBody>
      </p:sp>
      <p:sp>
        <p:nvSpPr>
          <p:cNvPr id="640" name="Google Shape;640;g226d4e074d0_1_242:notes"/>
          <p:cNvSpPr txBox="1">
            <a:spLocks noGrp="1"/>
          </p:cNvSpPr>
          <p:nvPr>
            <p:ph type="sldNum" idx="12"/>
          </p:nvPr>
        </p:nvSpPr>
        <p:spPr>
          <a:xfrm>
            <a:off x="4023092" y="8917421"/>
            <a:ext cx="3077700" cy="4695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CA" sz="1200">
                <a:solidFill>
                  <a:schemeClr val="dk1"/>
                </a:solidFill>
              </a:rPr>
              <a:t>37</a:t>
            </a:fld>
            <a:endParaRPr sz="1200">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45:notes"/>
          <p:cNvSpPr>
            <a:spLocks noGrp="1" noRot="1" noChangeAspect="1"/>
          </p:cNvSpPr>
          <p:nvPr>
            <p:ph type="sldImg" idx="2"/>
          </p:nvPr>
        </p:nvSpPr>
        <p:spPr>
          <a:xfrm>
            <a:off x="423863" y="704850"/>
            <a:ext cx="6254700" cy="351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9" name="Google Shape;659;p45:notes"/>
          <p:cNvSpPr txBox="1">
            <a:spLocks noGrp="1"/>
          </p:cNvSpPr>
          <p:nvPr>
            <p:ph type="body" idx="1"/>
          </p:nvPr>
        </p:nvSpPr>
        <p:spPr>
          <a:xfrm>
            <a:off x="710247" y="4459526"/>
            <a:ext cx="5682000" cy="4224900"/>
          </a:xfrm>
          <a:prstGeom prst="rect">
            <a:avLst/>
          </a:prstGeom>
          <a:noFill/>
          <a:ln>
            <a:noFill/>
          </a:ln>
        </p:spPr>
        <p:txBody>
          <a:bodyPr spcFirstLastPara="1" wrap="square" lIns="94225" tIns="47100" rIns="94225" bIns="47100" anchor="t" anchorCtr="0">
            <a:noAutofit/>
          </a:bodyPr>
          <a:lstStyle/>
          <a:p>
            <a:pPr marL="0" marR="0" lvl="0" indent="0" algn="l" rtl="0">
              <a:spcBef>
                <a:spcPts val="0"/>
              </a:spcBef>
              <a:spcAft>
                <a:spcPts val="0"/>
              </a:spcAft>
              <a:buClr>
                <a:schemeClr val="dk1"/>
              </a:buClr>
              <a:buSzPts val="300"/>
              <a:buFont typeface="Open Sans"/>
              <a:buNone/>
            </a:pPr>
            <a:r>
              <a:rPr lang="en-CA" sz="1200" u="none" strike="noStrike" cap="none">
                <a:solidFill>
                  <a:schemeClr val="dk1"/>
                </a:solidFill>
                <a:latin typeface="Open Sans"/>
                <a:ea typeface="Open Sans"/>
                <a:cs typeface="Open Sans"/>
                <a:sym typeface="Open Sans"/>
              </a:rPr>
              <a:t>Open</a:t>
            </a:r>
            <a:endParaRPr sz="1200" u="none" strike="noStrike" cap="none">
              <a:solidFill>
                <a:schemeClr val="dk1"/>
              </a:solidFill>
              <a:latin typeface="Open Sans"/>
              <a:ea typeface="Open Sans"/>
              <a:cs typeface="Open Sans"/>
              <a:sym typeface="Open Sans"/>
            </a:endParaRPr>
          </a:p>
        </p:txBody>
      </p:sp>
      <p:sp>
        <p:nvSpPr>
          <p:cNvPr id="660" name="Google Shape;660;p45:notes"/>
          <p:cNvSpPr txBox="1">
            <a:spLocks noGrp="1"/>
          </p:cNvSpPr>
          <p:nvPr>
            <p:ph type="sldNum" idx="12"/>
          </p:nvPr>
        </p:nvSpPr>
        <p:spPr>
          <a:xfrm>
            <a:off x="4023092" y="8917421"/>
            <a:ext cx="3077700" cy="469500"/>
          </a:xfrm>
          <a:prstGeom prst="rect">
            <a:avLst/>
          </a:prstGeom>
          <a:noFill/>
          <a:ln>
            <a:noFill/>
          </a:ln>
        </p:spPr>
        <p:txBody>
          <a:bodyPr spcFirstLastPara="1" wrap="square" lIns="94225" tIns="47100" rIns="94225" bIns="47100" anchor="b" anchorCtr="0">
            <a:noAutofit/>
          </a:bodyPr>
          <a:lstStyle/>
          <a:p>
            <a:pPr marL="0" marR="0" lvl="0" indent="0" algn="r" rtl="0">
              <a:spcBef>
                <a:spcPts val="0"/>
              </a:spcBef>
              <a:spcAft>
                <a:spcPts val="0"/>
              </a:spcAft>
              <a:buClr>
                <a:srgbClr val="000000"/>
              </a:buClr>
              <a:buSzPts val="300"/>
              <a:buFont typeface="Open Sans"/>
              <a:buNone/>
            </a:pPr>
            <a:fld id="{00000000-1234-1234-1234-123412341234}" type="slidenum">
              <a:rPr lang="en-CA" sz="1200">
                <a:solidFill>
                  <a:srgbClr val="000000"/>
                </a:solidFill>
              </a:rPr>
              <a:t>38</a:t>
            </a:fld>
            <a:endParaRPr sz="1200">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46:notes"/>
          <p:cNvSpPr>
            <a:spLocks noGrp="1" noRot="1" noChangeAspect="1"/>
          </p:cNvSpPr>
          <p:nvPr>
            <p:ph type="sldImg" idx="2"/>
          </p:nvPr>
        </p:nvSpPr>
        <p:spPr>
          <a:xfrm>
            <a:off x="423863" y="704850"/>
            <a:ext cx="6254700" cy="351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8" name="Google Shape;668;p46:notes"/>
          <p:cNvSpPr txBox="1">
            <a:spLocks noGrp="1"/>
          </p:cNvSpPr>
          <p:nvPr>
            <p:ph type="body" idx="1"/>
          </p:nvPr>
        </p:nvSpPr>
        <p:spPr>
          <a:xfrm>
            <a:off x="710247" y="4459526"/>
            <a:ext cx="5682000" cy="4224900"/>
          </a:xfrm>
          <a:prstGeom prst="rect">
            <a:avLst/>
          </a:prstGeom>
          <a:noFill/>
          <a:ln>
            <a:noFill/>
          </a:ln>
        </p:spPr>
        <p:txBody>
          <a:bodyPr spcFirstLastPara="1" wrap="square" lIns="94225" tIns="47100" rIns="94225" bIns="47100" anchor="t" anchorCtr="0">
            <a:noAutofit/>
          </a:bodyPr>
          <a:lstStyle/>
          <a:p>
            <a:pPr marL="0" marR="0" lvl="0" indent="0" algn="l" rtl="0">
              <a:spcBef>
                <a:spcPts val="0"/>
              </a:spcBef>
              <a:spcAft>
                <a:spcPts val="0"/>
              </a:spcAft>
              <a:buClr>
                <a:schemeClr val="dk1"/>
              </a:buClr>
              <a:buSzPts val="300"/>
              <a:buFont typeface="Open Sans"/>
              <a:buNone/>
            </a:pPr>
            <a:r>
              <a:rPr lang="en-CA" sz="1200" u="none" strike="noStrike" cap="none">
                <a:solidFill>
                  <a:schemeClr val="dk1"/>
                </a:solidFill>
                <a:latin typeface="Open Sans"/>
                <a:ea typeface="Open Sans"/>
                <a:cs typeface="Open Sans"/>
                <a:sym typeface="Open Sans"/>
              </a:rPr>
              <a:t>Open</a:t>
            </a:r>
            <a:endParaRPr sz="1200" u="none" strike="noStrike" cap="none">
              <a:solidFill>
                <a:schemeClr val="dk1"/>
              </a:solidFill>
              <a:latin typeface="Open Sans"/>
              <a:ea typeface="Open Sans"/>
              <a:cs typeface="Open Sans"/>
              <a:sym typeface="Open Sans"/>
            </a:endParaRPr>
          </a:p>
        </p:txBody>
      </p:sp>
      <p:sp>
        <p:nvSpPr>
          <p:cNvPr id="669" name="Google Shape;669;p46:notes"/>
          <p:cNvSpPr txBox="1">
            <a:spLocks noGrp="1"/>
          </p:cNvSpPr>
          <p:nvPr>
            <p:ph type="sldNum" idx="12"/>
          </p:nvPr>
        </p:nvSpPr>
        <p:spPr>
          <a:xfrm>
            <a:off x="4023092" y="8917421"/>
            <a:ext cx="3077700" cy="469500"/>
          </a:xfrm>
          <a:prstGeom prst="rect">
            <a:avLst/>
          </a:prstGeom>
          <a:noFill/>
          <a:ln>
            <a:noFill/>
          </a:ln>
        </p:spPr>
        <p:txBody>
          <a:bodyPr spcFirstLastPara="1" wrap="square" lIns="94225" tIns="47100" rIns="94225" bIns="47100" anchor="b" anchorCtr="0">
            <a:noAutofit/>
          </a:bodyPr>
          <a:lstStyle/>
          <a:p>
            <a:pPr marL="0" marR="0" lvl="0" indent="0" algn="r" rtl="0">
              <a:spcBef>
                <a:spcPts val="0"/>
              </a:spcBef>
              <a:spcAft>
                <a:spcPts val="0"/>
              </a:spcAft>
              <a:buClr>
                <a:srgbClr val="000000"/>
              </a:buClr>
              <a:buSzPts val="300"/>
              <a:buFont typeface="Open Sans"/>
              <a:buNone/>
            </a:pPr>
            <a:fld id="{00000000-1234-1234-1234-123412341234}" type="slidenum">
              <a:rPr lang="en-CA" sz="1200">
                <a:solidFill>
                  <a:srgbClr val="000000"/>
                </a:solidFill>
              </a:rPr>
              <a:t>39</a:t>
            </a:fld>
            <a:endParaRPr sz="120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5097acd092_1_1:notes"/>
          <p:cNvSpPr txBox="1">
            <a:spLocks noGrp="1"/>
          </p:cNvSpPr>
          <p:nvPr>
            <p:ph type="body" idx="1"/>
          </p:nvPr>
        </p:nvSpPr>
        <p:spPr>
          <a:xfrm>
            <a:off x="710247" y="4459526"/>
            <a:ext cx="5682000" cy="4224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CA" sz="1000">
                <a:latin typeface="Arial"/>
                <a:ea typeface="Arial"/>
                <a:cs typeface="Arial"/>
                <a:sym typeface="Arial"/>
              </a:rPr>
              <a:t>Here is our agenda for the webinar today - I’m going to start the presentation off with a brief overview of “What’s changing in iMIS” and reasons to consider upgrading to EMS, and then cover some of the new features in the EMS platform. I’ll then hand it over to my college Supreet, to cover the different upgrade paths - there are more than one - and our recommendation and approach with our client base. Supreet will then hand the conversation over to James review  how you can manage the costs and how we can help.</a:t>
            </a:r>
            <a:endParaRPr sz="1000">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Calibri"/>
              <a:buNone/>
            </a:pPr>
            <a:endParaRPr/>
          </a:p>
        </p:txBody>
      </p:sp>
      <p:sp>
        <p:nvSpPr>
          <p:cNvPr id="150" name="Google Shape;150;g25097acd092_1_1:notes"/>
          <p:cNvSpPr>
            <a:spLocks noGrp="1" noRot="1" noChangeAspect="1"/>
          </p:cNvSpPr>
          <p:nvPr>
            <p:ph type="sldImg" idx="2"/>
          </p:nvPr>
        </p:nvSpPr>
        <p:spPr>
          <a:xfrm>
            <a:off x="423863" y="704850"/>
            <a:ext cx="6254700" cy="351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4:notes"/>
          <p:cNvSpPr txBox="1">
            <a:spLocks noGrp="1"/>
          </p:cNvSpPr>
          <p:nvPr>
            <p:ph type="body" idx="1"/>
          </p:nvPr>
        </p:nvSpPr>
        <p:spPr>
          <a:xfrm>
            <a:off x="710247" y="4459526"/>
            <a:ext cx="5682000" cy="422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70" name="Google Shape;170;p4:notes"/>
          <p:cNvSpPr>
            <a:spLocks noGrp="1" noRot="1" noChangeAspect="1"/>
          </p:cNvSpPr>
          <p:nvPr>
            <p:ph type="sldImg" idx="2"/>
          </p:nvPr>
        </p:nvSpPr>
        <p:spPr>
          <a:xfrm>
            <a:off x="423863" y="704850"/>
            <a:ext cx="6254700" cy="351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50e0904dbd_0_51:notes"/>
          <p:cNvSpPr txBox="1">
            <a:spLocks noGrp="1"/>
          </p:cNvSpPr>
          <p:nvPr>
            <p:ph type="body" idx="1"/>
          </p:nvPr>
        </p:nvSpPr>
        <p:spPr>
          <a:xfrm>
            <a:off x="710247" y="4459526"/>
            <a:ext cx="5682000" cy="4224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CA" sz="1000">
                <a:latin typeface="Arial"/>
                <a:ea typeface="Arial"/>
                <a:cs typeface="Arial"/>
                <a:sym typeface="Arial"/>
              </a:rPr>
              <a:t>The EMS version of iMIS is ASI’s fully cloud based offering. Sometimes people get confused on what these means as the conversation tends to revolve around self-hosted vs cloud hosted and your Organization is possibly working with hosting provider such as E-Tech, ATS or even ASI to deliver access to your version of the iMIS application.  However the distinction is really between being on a self managed environment vs a cloud managed environment.</a:t>
            </a:r>
            <a:endParaRPr sz="1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CA" sz="1000">
                <a:latin typeface="Arial"/>
                <a:ea typeface="Arial"/>
                <a:cs typeface="Arial"/>
                <a:sym typeface="Arial"/>
              </a:rPr>
              <a:t>For iMIS 2017, you are on a self-managed version of iMIS. Any updates to iMIS are manually scheduled and managed by you, generally with the assistance of your AiC/AiSP and hosting provider. Security patches and PCI compliance are your responsibility.  Hardware and Hosting fees are in addition to your iMIS licensing fees. Most importantly, there are no new enhancements or features coming for iMIS 2017. iMIS 2017 still requires the application to be installed on an employee workstation or on terminal server with remote access for staff to connect to iMIS. The user interface is now outdated with some information in tabs difficult to view and some task still require desktop access or can be done half in desktop and half in staff site. </a:t>
            </a:r>
            <a:endParaRPr sz="1000">
              <a:latin typeface="Arial"/>
              <a:ea typeface="Arial"/>
              <a:cs typeface="Arial"/>
              <a:sym typeface="Arial"/>
            </a:endParaRPr>
          </a:p>
        </p:txBody>
      </p:sp>
      <p:sp>
        <p:nvSpPr>
          <p:cNvPr id="178" name="Google Shape;178;g250e0904dbd_0_51:notes"/>
          <p:cNvSpPr>
            <a:spLocks noGrp="1" noRot="1" noChangeAspect="1"/>
          </p:cNvSpPr>
          <p:nvPr>
            <p:ph type="sldImg" idx="2"/>
          </p:nvPr>
        </p:nvSpPr>
        <p:spPr>
          <a:xfrm>
            <a:off x="423863" y="704850"/>
            <a:ext cx="6254700" cy="351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5097acd092_1_156:notes"/>
          <p:cNvSpPr txBox="1">
            <a:spLocks noGrp="1"/>
          </p:cNvSpPr>
          <p:nvPr>
            <p:ph type="body" idx="1"/>
          </p:nvPr>
        </p:nvSpPr>
        <p:spPr>
          <a:xfrm>
            <a:off x="710247" y="4459526"/>
            <a:ext cx="5682000" cy="4224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CA" sz="1000">
                <a:latin typeface="Arial"/>
                <a:ea typeface="Arial"/>
                <a:cs typeface="Arial"/>
                <a:sym typeface="Arial"/>
              </a:rPr>
              <a:t>For iMIS EMS platform is cloud managed platform.  Updates to your system are automatic and routinely scheduled. Security is always up to date.  ASI has also taken over the PCI Compliance of your system, reducing the burden of PCI Compliance requirements for your organization. Hardware and Hosting is now included in your iMIS License fees. But best of all, your version of iMIS will receive new features and tools automatically two to three times a year! All staff can access iMIS from any browser, anywhere. The staff site is flexible allowing you to create customizable interfaces using panels or even iMIS forms to improve your workflow in iMIS. And all features are available through the staff site.</a:t>
            </a:r>
            <a:endParaRPr sz="1000">
              <a:latin typeface="Arial"/>
              <a:ea typeface="Arial"/>
              <a:cs typeface="Arial"/>
              <a:sym typeface="Arial"/>
            </a:endParaRPr>
          </a:p>
        </p:txBody>
      </p:sp>
      <p:sp>
        <p:nvSpPr>
          <p:cNvPr id="193" name="Google Shape;193;g25097acd092_1_156:notes"/>
          <p:cNvSpPr>
            <a:spLocks noGrp="1" noRot="1" noChangeAspect="1"/>
          </p:cNvSpPr>
          <p:nvPr>
            <p:ph type="sldImg" idx="2"/>
          </p:nvPr>
        </p:nvSpPr>
        <p:spPr>
          <a:xfrm>
            <a:off x="423863" y="704850"/>
            <a:ext cx="6254700" cy="351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1:notes"/>
          <p:cNvSpPr>
            <a:spLocks noGrp="1" noRot="1" noChangeAspect="1"/>
          </p:cNvSpPr>
          <p:nvPr>
            <p:ph type="sldImg" idx="2"/>
          </p:nvPr>
        </p:nvSpPr>
        <p:spPr>
          <a:xfrm>
            <a:off x="423863" y="704850"/>
            <a:ext cx="6254700" cy="351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1:notes"/>
          <p:cNvSpPr txBox="1">
            <a:spLocks noGrp="1"/>
          </p:cNvSpPr>
          <p:nvPr>
            <p:ph type="body" idx="1"/>
          </p:nvPr>
        </p:nvSpPr>
        <p:spPr>
          <a:xfrm>
            <a:off x="710247" y="4459526"/>
            <a:ext cx="5682000" cy="4224900"/>
          </a:xfrm>
          <a:prstGeom prst="rect">
            <a:avLst/>
          </a:prstGeom>
          <a:noFill/>
          <a:ln>
            <a:noFill/>
          </a:ln>
        </p:spPr>
        <p:txBody>
          <a:bodyPr spcFirstLastPara="1" wrap="square" lIns="94225" tIns="47100" rIns="94225" bIns="47100" anchor="t" anchorCtr="0">
            <a:noAutofit/>
          </a:bodyPr>
          <a:lstStyle/>
          <a:p>
            <a:pPr marL="0" marR="0" lvl="0" indent="0" algn="l" rtl="0">
              <a:spcBef>
                <a:spcPts val="0"/>
              </a:spcBef>
              <a:spcAft>
                <a:spcPts val="0"/>
              </a:spcAft>
              <a:buClr>
                <a:schemeClr val="dk1"/>
              </a:buClr>
              <a:buSzPts val="300"/>
              <a:buFont typeface="Open Sans"/>
              <a:buNone/>
            </a:pPr>
            <a:r>
              <a:rPr lang="en-CA" sz="1200" u="none" strike="noStrike" cap="none">
                <a:solidFill>
                  <a:schemeClr val="dk1"/>
                </a:solidFill>
                <a:latin typeface="Open Sans"/>
                <a:ea typeface="Open Sans"/>
                <a:cs typeface="Open Sans"/>
                <a:sym typeface="Open Sans"/>
              </a:rPr>
              <a:t>A</a:t>
            </a:r>
            <a:endParaRPr sz="1200" u="none" strike="noStrike" cap="none">
              <a:solidFill>
                <a:schemeClr val="dk1"/>
              </a:solidFill>
              <a:latin typeface="Open Sans"/>
              <a:ea typeface="Open Sans"/>
              <a:cs typeface="Open Sans"/>
              <a:sym typeface="Open Sans"/>
            </a:endParaRPr>
          </a:p>
        </p:txBody>
      </p:sp>
      <p:sp>
        <p:nvSpPr>
          <p:cNvPr id="209" name="Google Shape;209;p11:notes"/>
          <p:cNvSpPr txBox="1">
            <a:spLocks noGrp="1"/>
          </p:cNvSpPr>
          <p:nvPr>
            <p:ph type="sldNum" idx="12"/>
          </p:nvPr>
        </p:nvSpPr>
        <p:spPr>
          <a:xfrm>
            <a:off x="4023092" y="8917421"/>
            <a:ext cx="3077700" cy="469500"/>
          </a:xfrm>
          <a:prstGeom prst="rect">
            <a:avLst/>
          </a:prstGeom>
          <a:noFill/>
          <a:ln>
            <a:noFill/>
          </a:ln>
        </p:spPr>
        <p:txBody>
          <a:bodyPr spcFirstLastPara="1" wrap="square" lIns="94225" tIns="47100" rIns="94225" bIns="47100" anchor="b" anchorCtr="0">
            <a:noAutofit/>
          </a:bodyPr>
          <a:lstStyle/>
          <a:p>
            <a:pPr marL="0" marR="0" lvl="0" indent="0" algn="r" rtl="0">
              <a:spcBef>
                <a:spcPts val="0"/>
              </a:spcBef>
              <a:spcAft>
                <a:spcPts val="0"/>
              </a:spcAft>
              <a:buClr>
                <a:schemeClr val="dk1"/>
              </a:buClr>
              <a:buSzPts val="300"/>
              <a:buFont typeface="Open Sans"/>
              <a:buNone/>
            </a:pPr>
            <a:fld id="{00000000-1234-1234-1234-123412341234}" type="slidenum">
              <a:rPr lang="en-CA" sz="1200">
                <a:solidFill>
                  <a:schemeClr val="dk1"/>
                </a:solidFill>
              </a:rPr>
              <a:t>8</a:t>
            </a:fld>
            <a:endParaRPr sz="120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5097acd092_1_290:notes"/>
          <p:cNvSpPr txBox="1">
            <a:spLocks noGrp="1"/>
          </p:cNvSpPr>
          <p:nvPr>
            <p:ph type="body" idx="1"/>
          </p:nvPr>
        </p:nvSpPr>
        <p:spPr>
          <a:xfrm>
            <a:off x="710247" y="4459526"/>
            <a:ext cx="5682000" cy="4224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CA" sz="1000">
                <a:latin typeface="Arial"/>
                <a:ea typeface="Arial"/>
                <a:cs typeface="Arial"/>
                <a:sym typeface="Arial"/>
              </a:rPr>
              <a:t>New and improved features in the EMS Platform make it easier to create a modern website managed by iMIS. EMS is optimized for mobile devices with responsive templates, page layouts, and widgets available to get you started.</a:t>
            </a:r>
            <a:endParaRPr/>
          </a:p>
          <a:p>
            <a:pPr marL="0" lvl="0" indent="0" algn="l" rtl="0">
              <a:lnSpc>
                <a:spcPct val="100000"/>
              </a:lnSpc>
              <a:spcBef>
                <a:spcPts val="0"/>
              </a:spcBef>
              <a:spcAft>
                <a:spcPts val="0"/>
              </a:spcAft>
              <a:buClr>
                <a:schemeClr val="dk1"/>
              </a:buClr>
              <a:buSzPts val="1200"/>
              <a:buFont typeface="Calibri"/>
              <a:buNone/>
            </a:pPr>
            <a:endParaRPr/>
          </a:p>
        </p:txBody>
      </p:sp>
      <p:sp>
        <p:nvSpPr>
          <p:cNvPr id="221" name="Google Shape;221;g25097acd092_1_290:notes"/>
          <p:cNvSpPr>
            <a:spLocks noGrp="1" noRot="1" noChangeAspect="1"/>
          </p:cNvSpPr>
          <p:nvPr>
            <p:ph type="sldImg" idx="2"/>
          </p:nvPr>
        </p:nvSpPr>
        <p:spPr>
          <a:xfrm>
            <a:off x="423863" y="704850"/>
            <a:ext cx="6254700" cy="351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0" y="838200"/>
            <a:ext cx="12192000" cy="990598"/>
          </a:xfrm>
          <a:prstGeom prst="rect">
            <a:avLst/>
          </a:prstGeom>
          <a:solidFill>
            <a:schemeClr val="lt1"/>
          </a:solidFill>
          <a:ln>
            <a:noFill/>
          </a:ln>
        </p:spPr>
        <p:txBody>
          <a:bodyPr spcFirstLastPara="1" wrap="square" lIns="91425" tIns="91425" rIns="91425" bIns="91425" anchor="ctr" anchorCtr="0">
            <a:normAutofit/>
          </a:bodyPr>
          <a:lstStyle>
            <a:lvl1pPr marR="0" lvl="0" algn="ctr">
              <a:lnSpc>
                <a:spcPct val="90000"/>
              </a:lnSpc>
              <a:spcBef>
                <a:spcPts val="0"/>
              </a:spcBef>
              <a:spcAft>
                <a:spcPts val="0"/>
              </a:spcAft>
              <a:buClr>
                <a:schemeClr val="dk2"/>
              </a:buClr>
              <a:buSzPts val="5400"/>
              <a:buFont typeface="Arial Narrow"/>
              <a:buNone/>
              <a:defRPr sz="5400" b="0" i="0" u="none" strike="noStrike" cap="none">
                <a:solidFill>
                  <a:schemeClr val="dk2"/>
                </a:solidFill>
                <a:latin typeface="Arial Narrow"/>
                <a:ea typeface="Arial Narrow"/>
                <a:cs typeface="Arial Narrow"/>
                <a:sym typeface="Arial Narrow"/>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7" name="Google Shape;17;p2"/>
          <p:cNvSpPr txBox="1">
            <a:spLocks noGrp="1"/>
          </p:cNvSpPr>
          <p:nvPr>
            <p:ph type="subTitle" idx="1"/>
          </p:nvPr>
        </p:nvSpPr>
        <p:spPr>
          <a:xfrm>
            <a:off x="416356" y="5301207"/>
            <a:ext cx="11359285" cy="762000"/>
          </a:xfrm>
          <a:prstGeom prst="rect">
            <a:avLst/>
          </a:prstGeom>
          <a:noFill/>
          <a:ln>
            <a:noFill/>
          </a:ln>
        </p:spPr>
        <p:txBody>
          <a:bodyPr spcFirstLastPara="1" wrap="square" lIns="91425" tIns="91425" rIns="91425" bIns="91425" anchor="t" anchorCtr="0">
            <a:normAutofit/>
          </a:bodyPr>
          <a:lstStyle>
            <a:lvl1pPr marR="0" lvl="0" algn="ctr">
              <a:lnSpc>
                <a:spcPct val="90000"/>
              </a:lnSpc>
              <a:spcBef>
                <a:spcPts val="0"/>
              </a:spcBef>
              <a:spcAft>
                <a:spcPts val="0"/>
              </a:spcAft>
              <a:buClr>
                <a:schemeClr val="lt1"/>
              </a:buClr>
              <a:buSzPts val="4000"/>
              <a:buFont typeface="Arial"/>
              <a:buNone/>
              <a:defRPr sz="4000" b="0" i="0" u="none" strike="noStrike" cap="none">
                <a:solidFill>
                  <a:schemeClr val="accent5"/>
                </a:solidFill>
                <a:latin typeface="Arial Narrow"/>
                <a:ea typeface="Arial Narrow"/>
                <a:cs typeface="Arial Narrow"/>
                <a:sym typeface="Arial Narrow"/>
              </a:defRPr>
            </a:lvl1pPr>
            <a:lvl2pPr marR="0" lvl="1" algn="ctr">
              <a:lnSpc>
                <a:spcPct val="90000"/>
              </a:lnSpc>
              <a:spcBef>
                <a:spcPts val="600"/>
              </a:spcBef>
              <a:spcAft>
                <a:spcPts val="0"/>
              </a:spcAft>
              <a:buClr>
                <a:srgbClr val="888888"/>
              </a:buClr>
              <a:buSzPts val="3600"/>
              <a:buFont typeface="Noto Sans Symbols"/>
              <a:buNone/>
              <a:defRPr sz="3600" b="0" i="0" u="none" strike="noStrike" cap="none">
                <a:solidFill>
                  <a:srgbClr val="888888"/>
                </a:solidFill>
                <a:latin typeface="Arial Narrow"/>
                <a:ea typeface="Arial Narrow"/>
                <a:cs typeface="Arial Narrow"/>
                <a:sym typeface="Arial Narrow"/>
              </a:defRPr>
            </a:lvl2pPr>
            <a:lvl3pPr marR="0" lvl="2" algn="ctr">
              <a:lnSpc>
                <a:spcPct val="90000"/>
              </a:lnSpc>
              <a:spcBef>
                <a:spcPts val="600"/>
              </a:spcBef>
              <a:spcAft>
                <a:spcPts val="0"/>
              </a:spcAft>
              <a:buClr>
                <a:srgbClr val="888888"/>
              </a:buClr>
              <a:buSzPts val="3200"/>
              <a:buFont typeface="Arial"/>
              <a:buNone/>
              <a:defRPr sz="3200" b="0" i="0" u="none" strike="noStrike" cap="none">
                <a:solidFill>
                  <a:srgbClr val="888888"/>
                </a:solidFill>
                <a:latin typeface="Arial Narrow"/>
                <a:ea typeface="Arial Narrow"/>
                <a:cs typeface="Arial Narrow"/>
                <a:sym typeface="Arial Narrow"/>
              </a:defRPr>
            </a:lvl3pPr>
            <a:lvl4pPr marR="0" lvl="3" algn="ctr">
              <a:lnSpc>
                <a:spcPct val="90000"/>
              </a:lnSpc>
              <a:spcBef>
                <a:spcPts val="600"/>
              </a:spcBef>
              <a:spcAft>
                <a:spcPts val="0"/>
              </a:spcAft>
              <a:buClr>
                <a:srgbClr val="888888"/>
              </a:buClr>
              <a:buSzPts val="2800"/>
              <a:buFont typeface="Arial"/>
              <a:buNone/>
              <a:defRPr sz="2800" b="0" i="0" u="none" strike="noStrike" cap="none">
                <a:solidFill>
                  <a:srgbClr val="888888"/>
                </a:solidFill>
                <a:latin typeface="Arial Narrow"/>
                <a:ea typeface="Arial Narrow"/>
                <a:cs typeface="Arial Narrow"/>
                <a:sym typeface="Arial Narrow"/>
              </a:defRPr>
            </a:lvl4pPr>
            <a:lvl5pPr marR="0" lvl="4" algn="ctr">
              <a:lnSpc>
                <a:spcPct val="90000"/>
              </a:lnSpc>
              <a:spcBef>
                <a:spcPts val="600"/>
              </a:spcBef>
              <a:spcAft>
                <a:spcPts val="0"/>
              </a:spcAft>
              <a:buClr>
                <a:srgbClr val="888888"/>
              </a:buClr>
              <a:buSzPts val="2400"/>
              <a:buFont typeface="Arial"/>
              <a:buNone/>
              <a:defRPr sz="2400" b="0" i="0" u="none" strike="noStrike" cap="none">
                <a:solidFill>
                  <a:srgbClr val="888888"/>
                </a:solidFill>
                <a:latin typeface="Arial Narrow"/>
                <a:ea typeface="Arial Narrow"/>
                <a:cs typeface="Arial Narrow"/>
                <a:sym typeface="Arial Narrow"/>
              </a:defRPr>
            </a:lvl5pPr>
            <a:lvl6pPr marR="0" lvl="5" algn="ctr">
              <a:lnSpc>
                <a:spcPct val="90000"/>
              </a:lnSpc>
              <a:spcBef>
                <a:spcPts val="6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a:lnSpc>
                <a:spcPct val="9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a:lnSpc>
                <a:spcPct val="9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a:lnSpc>
                <a:spcPct val="9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 name="Google Shape;18;p2"/>
          <p:cNvSpPr>
            <a:spLocks noGrp="1"/>
          </p:cNvSpPr>
          <p:nvPr>
            <p:ph type="pic" idx="2"/>
          </p:nvPr>
        </p:nvSpPr>
        <p:spPr>
          <a:xfrm>
            <a:off x="3739977" y="2348881"/>
            <a:ext cx="4712043" cy="2514599"/>
          </a:xfrm>
          <a:prstGeom prst="rect">
            <a:avLst/>
          </a:prstGeom>
          <a:solidFill>
            <a:schemeClr val="lt1"/>
          </a:solid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6"/>
        <p:cNvGrpSpPr/>
        <p:nvPr/>
      </p:nvGrpSpPr>
      <p:grpSpPr>
        <a:xfrm>
          <a:off x="0" y="0"/>
          <a:ext cx="0" cy="0"/>
          <a:chOff x="0" y="0"/>
          <a:chExt cx="0" cy="0"/>
        </a:xfrm>
      </p:grpSpPr>
      <p:sp>
        <p:nvSpPr>
          <p:cNvPr id="67" name="Google Shape;67;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1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9" name="Google Shape;69;p1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3"/>
        <p:cNvGrpSpPr/>
        <p:nvPr/>
      </p:nvGrpSpPr>
      <p:grpSpPr>
        <a:xfrm>
          <a:off x="0" y="0"/>
          <a:ext cx="0" cy="0"/>
          <a:chOff x="0" y="0"/>
          <a:chExt cx="0" cy="0"/>
        </a:xfrm>
      </p:grpSpPr>
      <p:sp>
        <p:nvSpPr>
          <p:cNvPr id="74" name="Google Shape;74;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12"/>
          <p:cNvSpPr>
            <a:spLocks noGrp="1"/>
          </p:cNvSpPr>
          <p:nvPr>
            <p:ph type="pic" idx="2"/>
          </p:nvPr>
        </p:nvSpPr>
        <p:spPr>
          <a:xfrm>
            <a:off x="5183188" y="987425"/>
            <a:ext cx="6172200" cy="4873625"/>
          </a:xfrm>
          <a:prstGeom prst="rect">
            <a:avLst/>
          </a:prstGeom>
          <a:noFill/>
          <a:ln>
            <a:noFill/>
          </a:ln>
        </p:spPr>
      </p:sp>
      <p:sp>
        <p:nvSpPr>
          <p:cNvPr id="76" name="Google Shape;76;p1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1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6"/>
        <p:cNvGrpSpPr/>
        <p:nvPr/>
      </p:nvGrpSpPr>
      <p:grpSpPr>
        <a:xfrm>
          <a:off x="0" y="0"/>
          <a:ext cx="0" cy="0"/>
          <a:chOff x="0" y="0"/>
          <a:chExt cx="0" cy="0"/>
        </a:xfrm>
      </p:grpSpPr>
      <p:sp>
        <p:nvSpPr>
          <p:cNvPr id="87" name="Google Shape;87;p1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1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8"/>
        <p:cNvGrpSpPr/>
        <p:nvPr/>
      </p:nvGrpSpPr>
      <p:grpSpPr>
        <a:xfrm>
          <a:off x="0" y="0"/>
          <a:ext cx="0" cy="0"/>
          <a:chOff x="0" y="0"/>
          <a:chExt cx="0" cy="0"/>
        </a:xfrm>
      </p:grpSpPr>
      <p:sp>
        <p:nvSpPr>
          <p:cNvPr id="99" name="Google Shape;99;p1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0" name="Google Shape;100;p1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101" name="Google Shape;101;p1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2" name="Google Shape;102;p1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3" name="Google Shape;103;p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8" name="Google Shape;2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38"/>
        <p:cNvGrpSpPr/>
        <p:nvPr/>
      </p:nvGrpSpPr>
      <p:grpSpPr>
        <a:xfrm>
          <a:off x="0" y="0"/>
          <a:ext cx="0" cy="0"/>
          <a:chOff x="0" y="0"/>
          <a:chExt cx="0" cy="0"/>
        </a:xfrm>
      </p:grpSpPr>
      <p:sp>
        <p:nvSpPr>
          <p:cNvPr id="39" name="Google Shape;39;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6"/>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2"/>
        <p:cNvGrpSpPr/>
        <p:nvPr/>
      </p:nvGrpSpPr>
      <p:grpSpPr>
        <a:xfrm>
          <a:off x="0" y="0"/>
          <a:ext cx="0" cy="0"/>
          <a:chOff x="0" y="0"/>
          <a:chExt cx="0" cy="0"/>
        </a:xfrm>
      </p:grpSpPr>
      <p:sp>
        <p:nvSpPr>
          <p:cNvPr id="43" name="Google Shape;4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5" name="Google Shape;4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 name="Google Shape;53;p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2"/>
        <p:cNvGrpSpPr/>
        <p:nvPr/>
      </p:nvGrpSpPr>
      <p:grpSpPr>
        <a:xfrm>
          <a:off x="0" y="0"/>
          <a:ext cx="0" cy="0"/>
          <a:chOff x="0" y="0"/>
          <a:chExt cx="0" cy="0"/>
        </a:xfrm>
      </p:grpSpPr>
      <p:sp>
        <p:nvSpPr>
          <p:cNvPr id="93" name="Google Shape;93;p1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4" name="Google Shape;94;p1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95" name="Google Shape;95;p1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96" name="Google Shape;96;p1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97" name="Google Shape;97;p1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u="none">
                <a:solidFill>
                  <a:schemeClr val="lt1"/>
                </a:solidFill>
                <a:latin typeface="Calibri"/>
                <a:ea typeface="Calibri"/>
                <a:cs typeface="Calibri"/>
                <a:sym typeface="Calibri"/>
              </a:defRPr>
            </a:lvl1pPr>
            <a:lvl2pPr marL="0" marR="0" lvl="1" indent="0" algn="r" rtl="0">
              <a:spcBef>
                <a:spcPts val="0"/>
              </a:spcBef>
              <a:buNone/>
              <a:defRPr sz="1200" b="0" u="none">
                <a:solidFill>
                  <a:schemeClr val="lt1"/>
                </a:solidFill>
                <a:latin typeface="Calibri"/>
                <a:ea typeface="Calibri"/>
                <a:cs typeface="Calibri"/>
                <a:sym typeface="Calibri"/>
              </a:defRPr>
            </a:lvl2pPr>
            <a:lvl3pPr marL="0" marR="0" lvl="2" indent="0" algn="r" rtl="0">
              <a:spcBef>
                <a:spcPts val="0"/>
              </a:spcBef>
              <a:buNone/>
              <a:defRPr sz="1200" b="0" u="none">
                <a:solidFill>
                  <a:schemeClr val="lt1"/>
                </a:solidFill>
                <a:latin typeface="Calibri"/>
                <a:ea typeface="Calibri"/>
                <a:cs typeface="Calibri"/>
                <a:sym typeface="Calibri"/>
              </a:defRPr>
            </a:lvl3pPr>
            <a:lvl4pPr marL="0" marR="0" lvl="3" indent="0" algn="r" rtl="0">
              <a:spcBef>
                <a:spcPts val="0"/>
              </a:spcBef>
              <a:buNone/>
              <a:defRPr sz="1200" b="0" u="none">
                <a:solidFill>
                  <a:schemeClr val="lt1"/>
                </a:solidFill>
                <a:latin typeface="Calibri"/>
                <a:ea typeface="Calibri"/>
                <a:cs typeface="Calibri"/>
                <a:sym typeface="Calibri"/>
              </a:defRPr>
            </a:lvl4pPr>
            <a:lvl5pPr marL="0" marR="0" lvl="4" indent="0" algn="r" rtl="0">
              <a:spcBef>
                <a:spcPts val="0"/>
              </a:spcBef>
              <a:buNone/>
              <a:defRPr sz="1200" b="0" u="none">
                <a:solidFill>
                  <a:schemeClr val="lt1"/>
                </a:solidFill>
                <a:latin typeface="Calibri"/>
                <a:ea typeface="Calibri"/>
                <a:cs typeface="Calibri"/>
                <a:sym typeface="Calibri"/>
              </a:defRPr>
            </a:lvl5pPr>
            <a:lvl6pPr marL="0" marR="0" lvl="5" indent="0" algn="r" rtl="0">
              <a:spcBef>
                <a:spcPts val="0"/>
              </a:spcBef>
              <a:buNone/>
              <a:defRPr sz="1200" b="0" u="none">
                <a:solidFill>
                  <a:schemeClr val="lt1"/>
                </a:solidFill>
                <a:latin typeface="Calibri"/>
                <a:ea typeface="Calibri"/>
                <a:cs typeface="Calibri"/>
                <a:sym typeface="Calibri"/>
              </a:defRPr>
            </a:lvl6pPr>
            <a:lvl7pPr marL="0" marR="0" lvl="6" indent="0" algn="r" rtl="0">
              <a:spcBef>
                <a:spcPts val="0"/>
              </a:spcBef>
              <a:buNone/>
              <a:defRPr sz="1200" b="0" u="none">
                <a:solidFill>
                  <a:schemeClr val="lt1"/>
                </a:solidFill>
                <a:latin typeface="Calibri"/>
                <a:ea typeface="Calibri"/>
                <a:cs typeface="Calibri"/>
                <a:sym typeface="Calibri"/>
              </a:defRPr>
            </a:lvl7pPr>
            <a:lvl8pPr marL="0" marR="0" lvl="7" indent="0" algn="r" rtl="0">
              <a:spcBef>
                <a:spcPts val="0"/>
              </a:spcBef>
              <a:buNone/>
              <a:defRPr sz="1200" b="0" u="none">
                <a:solidFill>
                  <a:schemeClr val="lt1"/>
                </a:solidFill>
                <a:latin typeface="Calibri"/>
                <a:ea typeface="Calibri"/>
                <a:cs typeface="Calibri"/>
                <a:sym typeface="Calibri"/>
              </a:defRPr>
            </a:lvl8pPr>
            <a:lvl9pPr marL="0" marR="0" lvl="8" indent="0" algn="r" rtl="0">
              <a:spcBef>
                <a:spcPts val="0"/>
              </a:spcBef>
              <a:buNone/>
              <a:defRPr sz="1200" b="0" u="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 bg1="lt1" tx1="dk1" bg2="dk2" tx2="lt2" accent1="accent1" accent2="accent2" accent3="accent3" accent4="accent4" accent5="accent5" accent6="accent6" hlink="hlink" folHlink="folHlink"/>
  <p:sldLayoutIdLst>
    <p:sldLayoutId id="2147483661"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5.gif"/></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image" Target="../media/image35.jp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7"/>
          <p:cNvSpPr txBox="1"/>
          <p:nvPr/>
        </p:nvSpPr>
        <p:spPr>
          <a:xfrm>
            <a:off x="3149601" y="1134534"/>
            <a:ext cx="1848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sp>
        <p:nvSpPr>
          <p:cNvPr id="110" name="Google Shape;110;p17"/>
          <p:cNvSpPr txBox="1"/>
          <p:nvPr/>
        </p:nvSpPr>
        <p:spPr>
          <a:xfrm>
            <a:off x="3149601" y="1134534"/>
            <a:ext cx="1848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sp>
        <p:nvSpPr>
          <p:cNvPr id="111" name="Google Shape;111;p17"/>
          <p:cNvSpPr/>
          <p:nvPr/>
        </p:nvSpPr>
        <p:spPr>
          <a:xfrm>
            <a:off x="0" y="0"/>
            <a:ext cx="12192000" cy="6858000"/>
          </a:xfrm>
          <a:prstGeom prst="rect">
            <a:avLst/>
          </a:prstGeom>
          <a:solidFill>
            <a:srgbClr val="0A2C42"/>
          </a:solidFill>
          <a:ln w="12700" cap="flat" cmpd="sng">
            <a:solidFill>
              <a:srgbClr val="0A2C4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A2C42"/>
              </a:solidFill>
              <a:latin typeface="Calibri"/>
              <a:ea typeface="Calibri"/>
              <a:cs typeface="Calibri"/>
              <a:sym typeface="Calibri"/>
            </a:endParaRPr>
          </a:p>
        </p:txBody>
      </p:sp>
      <p:pic>
        <p:nvPicPr>
          <p:cNvPr id="112" name="Google Shape;112;p17" descr="A picture containing text, screenshot, font, logo&#10;&#10;Description automatically generated"/>
          <p:cNvPicPr preferRelativeResize="0"/>
          <p:nvPr/>
        </p:nvPicPr>
        <p:blipFill rotWithShape="1">
          <a:blip r:embed="rId3">
            <a:alphaModFix/>
          </a:blip>
          <a:srcRect b="2638"/>
          <a:stretch/>
        </p:blipFill>
        <p:spPr>
          <a:xfrm>
            <a:off x="5148105" y="-1"/>
            <a:ext cx="7043895" cy="6858000"/>
          </a:xfrm>
          <a:prstGeom prst="rect">
            <a:avLst/>
          </a:prstGeom>
          <a:noFill/>
          <a:ln>
            <a:noFill/>
          </a:ln>
        </p:spPr>
      </p:pic>
      <p:pic>
        <p:nvPicPr>
          <p:cNvPr id="113" name="Google Shape;113;p17"/>
          <p:cNvPicPr preferRelativeResize="0"/>
          <p:nvPr/>
        </p:nvPicPr>
        <p:blipFill rotWithShape="1">
          <a:blip r:embed="rId4">
            <a:alphaModFix/>
          </a:blip>
          <a:srcRect/>
          <a:stretch/>
        </p:blipFill>
        <p:spPr>
          <a:xfrm>
            <a:off x="44335" y="3806874"/>
            <a:ext cx="3854425" cy="3051126"/>
          </a:xfrm>
          <a:prstGeom prst="rect">
            <a:avLst/>
          </a:prstGeom>
          <a:noFill/>
          <a:ln>
            <a:noFill/>
          </a:ln>
        </p:spPr>
      </p:pic>
      <p:pic>
        <p:nvPicPr>
          <p:cNvPr id="114" name="Google Shape;114;p17" descr="A black background with white text&#10;&#10;Description automatically generated with low confidence"/>
          <p:cNvPicPr preferRelativeResize="0"/>
          <p:nvPr/>
        </p:nvPicPr>
        <p:blipFill rotWithShape="1">
          <a:blip r:embed="rId5">
            <a:alphaModFix/>
          </a:blip>
          <a:srcRect/>
          <a:stretch/>
        </p:blipFill>
        <p:spPr>
          <a:xfrm>
            <a:off x="142735" y="924449"/>
            <a:ext cx="5251937" cy="112541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6"/>
          <p:cNvSpPr/>
          <p:nvPr/>
        </p:nvSpPr>
        <p:spPr>
          <a:xfrm rot="10181387" flipH="1">
            <a:off x="-434097" y="-1052113"/>
            <a:ext cx="11484955" cy="9910509"/>
          </a:xfrm>
          <a:custGeom>
            <a:avLst/>
            <a:gdLst/>
            <a:ahLst/>
            <a:cxnLst/>
            <a:rect l="l" t="t" r="r" b="b"/>
            <a:pathLst>
              <a:path w="4808302" h="4088666" extrusionOk="0">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0">
                <a:srgbClr val="8DA9DB">
                  <a:alpha val="0"/>
                </a:srgbClr>
              </a:gs>
              <a:gs pos="39000">
                <a:srgbClr val="8DA9DB">
                  <a:alpha val="0"/>
                </a:srgbClr>
              </a:gs>
              <a:gs pos="100000">
                <a:srgbClr val="2F5496">
                  <a:alpha val="25098"/>
                </a:srgbClr>
              </a:gs>
            </a:gsLst>
            <a:lin ang="18599929"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4" name="Google Shape;244;p26"/>
          <p:cNvSpPr/>
          <p:nvPr/>
        </p:nvSpPr>
        <p:spPr>
          <a:xfrm rot="5400000" flipH="1">
            <a:off x="6744150" y="1399918"/>
            <a:ext cx="6858000" cy="4037700"/>
          </a:xfrm>
          <a:prstGeom prst="rect">
            <a:avLst/>
          </a:prstGeom>
          <a:gradFill>
            <a:gsLst>
              <a:gs pos="0">
                <a:srgbClr val="000000"/>
              </a:gs>
              <a:gs pos="8000">
                <a:srgbClr val="000000"/>
              </a:gs>
              <a:gs pos="100000">
                <a:srgbClr val="2F5496"/>
              </a:gs>
            </a:gsLst>
            <a:lin ang="300012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5" name="Google Shape;245;p26"/>
          <p:cNvSpPr/>
          <p:nvPr/>
        </p:nvSpPr>
        <p:spPr>
          <a:xfrm rot="5400000" flipH="1">
            <a:off x="6744150" y="1410056"/>
            <a:ext cx="6858000" cy="4037700"/>
          </a:xfrm>
          <a:prstGeom prst="rect">
            <a:avLst/>
          </a:prstGeom>
          <a:solidFill>
            <a:srgbClr val="0A2C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6" name="Google Shape;246;p26"/>
          <p:cNvSpPr/>
          <p:nvPr/>
        </p:nvSpPr>
        <p:spPr>
          <a:xfrm rot="5400000" flipH="1">
            <a:off x="8922149" y="3577913"/>
            <a:ext cx="2502000" cy="4037700"/>
          </a:xfrm>
          <a:prstGeom prst="rect">
            <a:avLst/>
          </a:prstGeom>
          <a:gradFill>
            <a:gsLst>
              <a:gs pos="0">
                <a:srgbClr val="4472C4">
                  <a:alpha val="27843"/>
                </a:srgbClr>
              </a:gs>
              <a:gs pos="2000">
                <a:srgbClr val="4472C4">
                  <a:alpha val="27843"/>
                </a:srgbClr>
              </a:gs>
              <a:gs pos="100000">
                <a:srgbClr val="000000">
                  <a:alpha val="29019"/>
                </a:srgbClr>
              </a:gs>
            </a:gsLst>
            <a:lin ang="779990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7" name="Google Shape;247;p26"/>
          <p:cNvSpPr/>
          <p:nvPr/>
        </p:nvSpPr>
        <p:spPr>
          <a:xfrm rot="-967356">
            <a:off x="7496429" y="1518215"/>
            <a:ext cx="3897638" cy="4176045"/>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1960"/>
                </a:srgbClr>
              </a:gs>
            </a:gsLst>
            <a:lin ang="1800004"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8" name="Google Shape;248;p26"/>
          <p:cNvSpPr/>
          <p:nvPr/>
        </p:nvSpPr>
        <p:spPr>
          <a:xfrm rot="5400000" flipH="1">
            <a:off x="6744150" y="1410145"/>
            <a:ext cx="6858000" cy="4037700"/>
          </a:xfrm>
          <a:prstGeom prst="rect">
            <a:avLst/>
          </a:prstGeom>
          <a:gradFill>
            <a:gsLst>
              <a:gs pos="0">
                <a:srgbClr val="000000">
                  <a:alpha val="0"/>
                </a:srgbClr>
              </a:gs>
              <a:gs pos="99000">
                <a:srgbClr val="8DA9DB">
                  <a:alpha val="10196"/>
                </a:srgbClr>
              </a:gs>
              <a:gs pos="100000">
                <a:srgbClr val="8DA9DB">
                  <a:alpha val="10196"/>
                </a:srgbClr>
              </a:gs>
            </a:gsLst>
            <a:lin ang="7200017"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9" name="Google Shape;249;p26"/>
          <p:cNvSpPr txBox="1">
            <a:spLocks noGrp="1"/>
          </p:cNvSpPr>
          <p:nvPr>
            <p:ph type="title"/>
          </p:nvPr>
        </p:nvSpPr>
        <p:spPr>
          <a:xfrm>
            <a:off x="8284795" y="576623"/>
            <a:ext cx="3769200" cy="5442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4000"/>
              <a:buFont typeface="Calibri"/>
              <a:buNone/>
            </a:pPr>
            <a:r>
              <a:rPr lang="en-CA">
                <a:solidFill>
                  <a:schemeClr val="lt1"/>
                </a:solidFill>
              </a:rPr>
              <a:t>Dynamic Content</a:t>
            </a:r>
            <a:endParaRPr>
              <a:solidFill>
                <a:schemeClr val="lt1"/>
              </a:solidFill>
            </a:endParaRPr>
          </a:p>
        </p:txBody>
      </p:sp>
      <p:sp>
        <p:nvSpPr>
          <p:cNvPr id="250" name="Google Shape;250;p26"/>
          <p:cNvSpPr txBox="1">
            <a:spLocks noGrp="1"/>
          </p:cNvSpPr>
          <p:nvPr>
            <p:ph type="sldNum" idx="12"/>
          </p:nvPr>
        </p:nvSpPr>
        <p:spPr>
          <a:xfrm>
            <a:off x="11704320" y="6455664"/>
            <a:ext cx="448200" cy="3651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rgbClr val="7F7F7F"/>
              </a:buClr>
              <a:buSzPts val="1100"/>
              <a:buFont typeface="Calibri"/>
              <a:buNone/>
            </a:pPr>
            <a:fld id="{00000000-1234-1234-1234-123412341234}" type="slidenum">
              <a:rPr lang="en-CA" sz="1100">
                <a:solidFill>
                  <a:srgbClr val="7F7F7F"/>
                </a:solidFill>
              </a:rPr>
              <a:t>10</a:t>
            </a:fld>
            <a:endParaRPr sz="1100">
              <a:solidFill>
                <a:srgbClr val="7F7F7F"/>
              </a:solidFill>
            </a:endParaRPr>
          </a:p>
        </p:txBody>
      </p:sp>
      <p:pic>
        <p:nvPicPr>
          <p:cNvPr id="251" name="Google Shape;251;p26"/>
          <p:cNvPicPr preferRelativeResize="0"/>
          <p:nvPr/>
        </p:nvPicPr>
        <p:blipFill rotWithShape="1">
          <a:blip r:embed="rId3">
            <a:alphaModFix/>
          </a:blip>
          <a:srcRect/>
          <a:stretch/>
        </p:blipFill>
        <p:spPr>
          <a:xfrm>
            <a:off x="250450" y="5424368"/>
            <a:ext cx="2551133" cy="1213846"/>
          </a:xfrm>
          <a:prstGeom prst="rect">
            <a:avLst/>
          </a:prstGeom>
          <a:noFill/>
          <a:ln>
            <a:noFill/>
          </a:ln>
        </p:spPr>
      </p:pic>
      <p:pic>
        <p:nvPicPr>
          <p:cNvPr id="252" name="Google Shape;252;p26"/>
          <p:cNvPicPr preferRelativeResize="0"/>
          <p:nvPr/>
        </p:nvPicPr>
        <p:blipFill rotWithShape="1">
          <a:blip r:embed="rId4">
            <a:alphaModFix/>
          </a:blip>
          <a:srcRect/>
          <a:stretch/>
        </p:blipFill>
        <p:spPr>
          <a:xfrm>
            <a:off x="8520747" y="153480"/>
            <a:ext cx="3533333" cy="1342857"/>
          </a:xfrm>
          <a:prstGeom prst="rect">
            <a:avLst/>
          </a:prstGeom>
          <a:noFill/>
          <a:ln>
            <a:noFill/>
          </a:ln>
        </p:spPr>
      </p:pic>
      <p:pic>
        <p:nvPicPr>
          <p:cNvPr id="253" name="Google Shape;253;p26"/>
          <p:cNvPicPr preferRelativeResize="0"/>
          <p:nvPr/>
        </p:nvPicPr>
        <p:blipFill>
          <a:blip r:embed="rId5">
            <a:alphaModFix/>
          </a:blip>
          <a:stretch>
            <a:fillRect/>
          </a:stretch>
        </p:blipFill>
        <p:spPr>
          <a:xfrm>
            <a:off x="322700" y="697025"/>
            <a:ext cx="6392701" cy="44932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7"/>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9" name="Google Shape;259;p27"/>
          <p:cNvSpPr/>
          <p:nvPr/>
        </p:nvSpPr>
        <p:spPr>
          <a:xfrm rot="-6429145">
            <a:off x="4736924" y="50574"/>
            <a:ext cx="7133019" cy="9647909"/>
          </a:xfrm>
          <a:custGeom>
            <a:avLst/>
            <a:gdLst/>
            <a:ahLst/>
            <a:cxnLst/>
            <a:rect l="l" t="t" r="r" b="b"/>
            <a:pathLst>
              <a:path w="4808302" h="4088666" extrusionOk="0">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0">
                <a:srgbClr val="8DA9DB">
                  <a:alpha val="0"/>
                </a:srgbClr>
              </a:gs>
              <a:gs pos="39000">
                <a:srgbClr val="8DA9DB">
                  <a:alpha val="0"/>
                </a:srgbClr>
              </a:gs>
              <a:gs pos="100000">
                <a:srgbClr val="2F5496">
                  <a:alpha val="25098"/>
                </a:srgbClr>
              </a:gs>
            </a:gsLst>
            <a:lin ang="18599929"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0" name="Google Shape;260;p27"/>
          <p:cNvSpPr/>
          <p:nvPr/>
        </p:nvSpPr>
        <p:spPr>
          <a:xfrm rot="5400000" flipH="1">
            <a:off x="-1410016" y="1410150"/>
            <a:ext cx="6858000" cy="4037700"/>
          </a:xfrm>
          <a:prstGeom prst="rect">
            <a:avLst/>
          </a:prstGeom>
          <a:gradFill>
            <a:gsLst>
              <a:gs pos="0">
                <a:srgbClr val="000000"/>
              </a:gs>
              <a:gs pos="8000">
                <a:srgbClr val="000000"/>
              </a:gs>
              <a:gs pos="100000">
                <a:srgbClr val="2F5496"/>
              </a:gs>
            </a:gsLst>
            <a:lin ang="300012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1" name="Google Shape;261;p27"/>
          <p:cNvSpPr/>
          <p:nvPr/>
        </p:nvSpPr>
        <p:spPr>
          <a:xfrm rot="5400000" flipH="1">
            <a:off x="-1410016" y="1420288"/>
            <a:ext cx="6858000" cy="4037700"/>
          </a:xfrm>
          <a:prstGeom prst="rect">
            <a:avLst/>
          </a:prstGeom>
          <a:solidFill>
            <a:srgbClr val="0A2C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2" name="Google Shape;262;p27"/>
          <p:cNvSpPr/>
          <p:nvPr/>
        </p:nvSpPr>
        <p:spPr>
          <a:xfrm rot="5400000" flipH="1">
            <a:off x="767983" y="3588145"/>
            <a:ext cx="2502000" cy="4037700"/>
          </a:xfrm>
          <a:prstGeom prst="rect">
            <a:avLst/>
          </a:prstGeom>
          <a:gradFill>
            <a:gsLst>
              <a:gs pos="0">
                <a:srgbClr val="4472C4">
                  <a:alpha val="27843"/>
                </a:srgbClr>
              </a:gs>
              <a:gs pos="2000">
                <a:srgbClr val="4472C4">
                  <a:alpha val="27843"/>
                </a:srgbClr>
              </a:gs>
              <a:gs pos="100000">
                <a:srgbClr val="000000">
                  <a:alpha val="29019"/>
                </a:srgbClr>
              </a:gs>
            </a:gsLst>
            <a:lin ang="779990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3" name="Google Shape;263;p27"/>
          <p:cNvSpPr/>
          <p:nvPr/>
        </p:nvSpPr>
        <p:spPr>
          <a:xfrm rot="-967356">
            <a:off x="-500907" y="968177"/>
            <a:ext cx="3897638" cy="4176045"/>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1960"/>
                </a:srgbClr>
              </a:gs>
            </a:gsLst>
            <a:lin ang="1800004"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4" name="Google Shape;264;p27"/>
          <p:cNvSpPr/>
          <p:nvPr/>
        </p:nvSpPr>
        <p:spPr>
          <a:xfrm rot="5400000" flipH="1">
            <a:off x="-1410016" y="1420377"/>
            <a:ext cx="6858000" cy="4037700"/>
          </a:xfrm>
          <a:prstGeom prst="rect">
            <a:avLst/>
          </a:prstGeom>
          <a:gradFill>
            <a:gsLst>
              <a:gs pos="0">
                <a:srgbClr val="000000">
                  <a:alpha val="0"/>
                </a:srgbClr>
              </a:gs>
              <a:gs pos="99000">
                <a:srgbClr val="8DA9DB">
                  <a:alpha val="10196"/>
                </a:srgbClr>
              </a:gs>
              <a:gs pos="100000">
                <a:srgbClr val="8DA9DB">
                  <a:alpha val="10196"/>
                </a:srgbClr>
              </a:gs>
            </a:gsLst>
            <a:lin ang="7200017"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5" name="Google Shape;265;p27"/>
          <p:cNvSpPr txBox="1">
            <a:spLocks noGrp="1"/>
          </p:cNvSpPr>
          <p:nvPr>
            <p:ph type="title"/>
          </p:nvPr>
        </p:nvSpPr>
        <p:spPr>
          <a:xfrm>
            <a:off x="0" y="1774725"/>
            <a:ext cx="4037700" cy="2040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4000"/>
              <a:buFont typeface="Calibri"/>
              <a:buNone/>
            </a:pPr>
            <a:r>
              <a:rPr lang="en-CA" sz="3700">
                <a:solidFill>
                  <a:srgbClr val="FFFFFF"/>
                </a:solidFill>
              </a:rPr>
              <a:t>Improved Security</a:t>
            </a:r>
            <a:endParaRPr sz="4100"/>
          </a:p>
        </p:txBody>
      </p:sp>
      <p:sp>
        <p:nvSpPr>
          <p:cNvPr id="266" name="Google Shape;266;p27"/>
          <p:cNvSpPr txBox="1">
            <a:spLocks noGrp="1"/>
          </p:cNvSpPr>
          <p:nvPr>
            <p:ph type="sldNum" idx="12"/>
          </p:nvPr>
        </p:nvSpPr>
        <p:spPr>
          <a:xfrm>
            <a:off x="11704320" y="6455664"/>
            <a:ext cx="448200" cy="3651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rgbClr val="7F7F7F"/>
              </a:buClr>
              <a:buSzPts val="1100"/>
              <a:buFont typeface="Calibri"/>
              <a:buNone/>
            </a:pPr>
            <a:fld id="{00000000-1234-1234-1234-123412341234}" type="slidenum">
              <a:rPr lang="en-CA" sz="1100">
                <a:solidFill>
                  <a:srgbClr val="7F7F7F"/>
                </a:solidFill>
              </a:rPr>
              <a:t>11</a:t>
            </a:fld>
            <a:endParaRPr sz="1100">
              <a:solidFill>
                <a:srgbClr val="7F7F7F"/>
              </a:solidFill>
            </a:endParaRPr>
          </a:p>
        </p:txBody>
      </p:sp>
      <p:pic>
        <p:nvPicPr>
          <p:cNvPr id="267" name="Google Shape;267;p27"/>
          <p:cNvPicPr preferRelativeResize="0"/>
          <p:nvPr/>
        </p:nvPicPr>
        <p:blipFill rotWithShape="1">
          <a:blip r:embed="rId3">
            <a:alphaModFix/>
          </a:blip>
          <a:srcRect/>
          <a:stretch/>
        </p:blipFill>
        <p:spPr>
          <a:xfrm>
            <a:off x="9153187" y="5757705"/>
            <a:ext cx="2551133" cy="1213846"/>
          </a:xfrm>
          <a:prstGeom prst="rect">
            <a:avLst/>
          </a:prstGeom>
          <a:noFill/>
          <a:ln>
            <a:noFill/>
          </a:ln>
        </p:spPr>
      </p:pic>
      <p:pic>
        <p:nvPicPr>
          <p:cNvPr id="268" name="Google Shape;268;p27"/>
          <p:cNvPicPr preferRelativeResize="0"/>
          <p:nvPr/>
        </p:nvPicPr>
        <p:blipFill rotWithShape="1">
          <a:blip r:embed="rId4">
            <a:alphaModFix/>
          </a:blip>
          <a:srcRect/>
          <a:stretch/>
        </p:blipFill>
        <p:spPr>
          <a:xfrm>
            <a:off x="366581" y="163712"/>
            <a:ext cx="3533333" cy="1342857"/>
          </a:xfrm>
          <a:prstGeom prst="rect">
            <a:avLst/>
          </a:prstGeom>
          <a:noFill/>
          <a:ln>
            <a:noFill/>
          </a:ln>
        </p:spPr>
      </p:pic>
      <p:sp>
        <p:nvSpPr>
          <p:cNvPr id="269" name="Google Shape;269;p27"/>
          <p:cNvSpPr txBox="1"/>
          <p:nvPr/>
        </p:nvSpPr>
        <p:spPr>
          <a:xfrm>
            <a:off x="4474825" y="509125"/>
            <a:ext cx="7399500" cy="5778600"/>
          </a:xfrm>
          <a:prstGeom prst="rect">
            <a:avLst/>
          </a:prstGeom>
          <a:noFill/>
          <a:ln>
            <a:noFill/>
          </a:ln>
        </p:spPr>
        <p:txBody>
          <a:bodyPr spcFirstLastPara="1" wrap="square" lIns="91425" tIns="45700" rIns="91425" bIns="45700" anchor="t" anchorCtr="0">
            <a:normAutofit/>
          </a:bodyPr>
          <a:lstStyle/>
          <a:p>
            <a:pPr marL="0" marR="0" lvl="0" indent="0" algn="l" rtl="0">
              <a:lnSpc>
                <a:spcPct val="95000"/>
              </a:lnSpc>
              <a:spcBef>
                <a:spcPts val="500"/>
              </a:spcBef>
              <a:spcAft>
                <a:spcPts val="0"/>
              </a:spcAft>
              <a:buSzPts val="1018"/>
              <a:buNone/>
            </a:pPr>
            <a:r>
              <a:rPr lang="en-CA" sz="4400" b="1">
                <a:solidFill>
                  <a:schemeClr val="dk1"/>
                </a:solidFill>
                <a:latin typeface="Calibri"/>
                <a:ea typeface="Calibri"/>
                <a:cs typeface="Calibri"/>
                <a:sym typeface="Calibri"/>
              </a:rPr>
              <a:t>Azure hosted</a:t>
            </a:r>
            <a:endParaRPr sz="4400" b="1">
              <a:solidFill>
                <a:schemeClr val="dk1"/>
              </a:solidFill>
              <a:latin typeface="Calibri"/>
              <a:ea typeface="Calibri"/>
              <a:cs typeface="Calibri"/>
              <a:sym typeface="Calibri"/>
            </a:endParaRPr>
          </a:p>
          <a:p>
            <a:pPr marL="0" marR="0" lvl="0" indent="0" algn="l" rtl="0">
              <a:lnSpc>
                <a:spcPct val="95000"/>
              </a:lnSpc>
              <a:spcBef>
                <a:spcPts val="0"/>
              </a:spcBef>
              <a:spcAft>
                <a:spcPts val="0"/>
              </a:spcAft>
              <a:buSzPts val="1018"/>
              <a:buNone/>
            </a:pPr>
            <a:r>
              <a:rPr lang="en-CA" sz="2800">
                <a:solidFill>
                  <a:schemeClr val="dk1"/>
                </a:solidFill>
                <a:latin typeface="Calibri"/>
                <a:ea typeface="Calibri"/>
                <a:cs typeface="Calibri"/>
                <a:sym typeface="Calibri"/>
              </a:rPr>
              <a:t> Continuous backups</a:t>
            </a:r>
            <a:endParaRPr sz="2800">
              <a:solidFill>
                <a:schemeClr val="dk1"/>
              </a:solidFill>
              <a:latin typeface="Calibri"/>
              <a:ea typeface="Calibri"/>
              <a:cs typeface="Calibri"/>
              <a:sym typeface="Calibri"/>
            </a:endParaRPr>
          </a:p>
          <a:p>
            <a:pPr marL="0" marR="0" lvl="0" indent="0" algn="l" rtl="0">
              <a:lnSpc>
                <a:spcPct val="95000"/>
              </a:lnSpc>
              <a:spcBef>
                <a:spcPts val="500"/>
              </a:spcBef>
              <a:spcAft>
                <a:spcPts val="0"/>
              </a:spcAft>
              <a:buSzPts val="1018"/>
              <a:buNone/>
            </a:pPr>
            <a:r>
              <a:rPr lang="en-CA" sz="2800">
                <a:solidFill>
                  <a:schemeClr val="dk1"/>
                </a:solidFill>
                <a:latin typeface="Calibri"/>
                <a:ea typeface="Calibri"/>
                <a:cs typeface="Calibri"/>
                <a:sym typeface="Calibri"/>
              </a:rPr>
              <a:t> Restore and recovery</a:t>
            </a:r>
            <a:endParaRPr sz="2800">
              <a:solidFill>
                <a:schemeClr val="dk1"/>
              </a:solidFill>
              <a:latin typeface="Calibri"/>
              <a:ea typeface="Calibri"/>
              <a:cs typeface="Calibri"/>
              <a:sym typeface="Calibri"/>
            </a:endParaRPr>
          </a:p>
          <a:p>
            <a:pPr marL="0" lvl="0" indent="0" algn="l" rtl="0">
              <a:lnSpc>
                <a:spcPct val="95000"/>
              </a:lnSpc>
              <a:spcBef>
                <a:spcPts val="500"/>
              </a:spcBef>
              <a:spcAft>
                <a:spcPts val="0"/>
              </a:spcAft>
              <a:buClr>
                <a:schemeClr val="dk1"/>
              </a:buClr>
              <a:buSzPts val="1018"/>
              <a:buFont typeface="Arial"/>
              <a:buNone/>
            </a:pPr>
            <a:endParaRPr sz="2590" b="1">
              <a:solidFill>
                <a:schemeClr val="dk1"/>
              </a:solidFill>
              <a:latin typeface="Calibri"/>
              <a:ea typeface="Calibri"/>
              <a:cs typeface="Calibri"/>
              <a:sym typeface="Calibri"/>
            </a:endParaRPr>
          </a:p>
          <a:p>
            <a:pPr marL="0" lvl="0" indent="0" algn="l" rtl="0">
              <a:lnSpc>
                <a:spcPct val="95000"/>
              </a:lnSpc>
              <a:spcBef>
                <a:spcPts val="500"/>
              </a:spcBef>
              <a:spcAft>
                <a:spcPts val="0"/>
              </a:spcAft>
              <a:buClr>
                <a:schemeClr val="dk1"/>
              </a:buClr>
              <a:buSzPts val="1018"/>
              <a:buFont typeface="Arial"/>
              <a:buNone/>
            </a:pPr>
            <a:r>
              <a:rPr lang="en-CA" sz="4400" b="1">
                <a:solidFill>
                  <a:schemeClr val="dk1"/>
                </a:solidFill>
                <a:latin typeface="Calibri"/>
                <a:ea typeface="Calibri"/>
                <a:cs typeface="Calibri"/>
                <a:sym typeface="Calibri"/>
              </a:rPr>
              <a:t>CloudFlare Firewall</a:t>
            </a:r>
            <a:endParaRPr sz="4400" b="1">
              <a:solidFill>
                <a:schemeClr val="dk1"/>
              </a:solidFill>
              <a:latin typeface="Calibri"/>
              <a:ea typeface="Calibri"/>
              <a:cs typeface="Calibri"/>
              <a:sym typeface="Calibri"/>
            </a:endParaRPr>
          </a:p>
          <a:p>
            <a:pPr marL="0" lvl="0" indent="0" algn="l" rtl="0">
              <a:lnSpc>
                <a:spcPct val="95000"/>
              </a:lnSpc>
              <a:spcBef>
                <a:spcPts val="0"/>
              </a:spcBef>
              <a:spcAft>
                <a:spcPts val="0"/>
              </a:spcAft>
              <a:buSzPts val="1018"/>
              <a:buNone/>
            </a:pPr>
            <a:r>
              <a:rPr lang="en-CA" sz="2800">
                <a:solidFill>
                  <a:schemeClr val="dk1"/>
                </a:solidFill>
                <a:latin typeface="Calibri"/>
                <a:ea typeface="Calibri"/>
                <a:cs typeface="Calibri"/>
                <a:sym typeface="Calibri"/>
              </a:rPr>
              <a:t> Improved protection against attacks</a:t>
            </a:r>
            <a:endParaRPr sz="2800">
              <a:solidFill>
                <a:schemeClr val="dk1"/>
              </a:solidFill>
              <a:latin typeface="Calibri"/>
              <a:ea typeface="Calibri"/>
              <a:cs typeface="Calibri"/>
              <a:sym typeface="Calibri"/>
            </a:endParaRPr>
          </a:p>
          <a:p>
            <a:pPr marL="0" lvl="0" indent="0" algn="l" rtl="0">
              <a:lnSpc>
                <a:spcPct val="95000"/>
              </a:lnSpc>
              <a:spcBef>
                <a:spcPts val="500"/>
              </a:spcBef>
              <a:spcAft>
                <a:spcPts val="0"/>
              </a:spcAft>
              <a:buSzPts val="1018"/>
              <a:buNone/>
            </a:pPr>
            <a:endParaRPr sz="2590">
              <a:solidFill>
                <a:schemeClr val="dk1"/>
              </a:solidFill>
              <a:latin typeface="Calibri"/>
              <a:ea typeface="Calibri"/>
              <a:cs typeface="Calibri"/>
              <a:sym typeface="Calibri"/>
            </a:endParaRPr>
          </a:p>
          <a:p>
            <a:pPr marL="0" lvl="0" indent="0" algn="l" rtl="0">
              <a:lnSpc>
                <a:spcPct val="95000"/>
              </a:lnSpc>
              <a:spcBef>
                <a:spcPts val="500"/>
              </a:spcBef>
              <a:spcAft>
                <a:spcPts val="0"/>
              </a:spcAft>
              <a:buSzPts val="1018"/>
              <a:buNone/>
            </a:pPr>
            <a:r>
              <a:rPr lang="en-CA" sz="4400" b="1">
                <a:solidFill>
                  <a:schemeClr val="dk1"/>
                </a:solidFill>
                <a:latin typeface="Calibri"/>
                <a:ea typeface="Calibri"/>
                <a:cs typeface="Calibri"/>
                <a:sym typeface="Calibri"/>
              </a:rPr>
              <a:t>PCI Compliance</a:t>
            </a:r>
            <a:endParaRPr sz="4400" b="1">
              <a:solidFill>
                <a:schemeClr val="dk1"/>
              </a:solidFill>
              <a:latin typeface="Calibri"/>
              <a:ea typeface="Calibri"/>
              <a:cs typeface="Calibri"/>
              <a:sym typeface="Calibri"/>
            </a:endParaRPr>
          </a:p>
          <a:p>
            <a:pPr marL="0" lvl="0" indent="0" algn="l" rtl="0">
              <a:lnSpc>
                <a:spcPct val="95000"/>
              </a:lnSpc>
              <a:spcBef>
                <a:spcPts val="0"/>
              </a:spcBef>
              <a:spcAft>
                <a:spcPts val="0"/>
              </a:spcAft>
              <a:buSzPts val="1018"/>
              <a:buNone/>
            </a:pPr>
            <a:r>
              <a:rPr lang="en-CA" sz="2800">
                <a:solidFill>
                  <a:schemeClr val="dk1"/>
                </a:solidFill>
                <a:latin typeface="Calibri"/>
                <a:ea typeface="Calibri"/>
                <a:cs typeface="Calibri"/>
                <a:sym typeface="Calibri"/>
              </a:rPr>
              <a:t> ASI manages this for you</a:t>
            </a:r>
            <a:endParaRPr sz="2800">
              <a:solidFill>
                <a:schemeClr val="dk1"/>
              </a:solidFill>
              <a:latin typeface="Calibri"/>
              <a:ea typeface="Calibri"/>
              <a:cs typeface="Calibri"/>
              <a:sym typeface="Calibri"/>
            </a:endParaRPr>
          </a:p>
        </p:txBody>
      </p:sp>
      <p:pic>
        <p:nvPicPr>
          <p:cNvPr id="270" name="Google Shape;270;p27" descr="Diagram&#10;&#10;Description automatically generated"/>
          <p:cNvPicPr preferRelativeResize="0">
            <a:picLocks noGrp="1"/>
          </p:cNvPicPr>
          <p:nvPr>
            <p:ph type="body" idx="4294967295"/>
          </p:nvPr>
        </p:nvPicPr>
        <p:blipFill rotWithShape="1">
          <a:blip r:embed="rId5">
            <a:alphaModFix/>
          </a:blip>
          <a:srcRect l="20134" r="13105"/>
          <a:stretch/>
        </p:blipFill>
        <p:spPr>
          <a:xfrm>
            <a:off x="0" y="3461883"/>
            <a:ext cx="4040700" cy="3404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28"/>
          <p:cNvSpPr/>
          <p:nvPr/>
        </p:nvSpPr>
        <p:spPr>
          <a:xfrm rot="-10182745">
            <a:off x="2436200" y="-1175999"/>
            <a:ext cx="7134822" cy="9910509"/>
          </a:xfrm>
          <a:custGeom>
            <a:avLst/>
            <a:gdLst/>
            <a:ahLst/>
            <a:cxnLst/>
            <a:rect l="l" t="t" r="r" b="b"/>
            <a:pathLst>
              <a:path w="4808302" h="4088666" extrusionOk="0">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0">
                <a:srgbClr val="8DA9DB">
                  <a:alpha val="0"/>
                </a:srgbClr>
              </a:gs>
              <a:gs pos="39000">
                <a:srgbClr val="8DA9DB">
                  <a:alpha val="0"/>
                </a:srgbClr>
              </a:gs>
              <a:gs pos="100000">
                <a:srgbClr val="2F5496">
                  <a:alpha val="25098"/>
                </a:srgbClr>
              </a:gs>
            </a:gsLst>
            <a:lin ang="18599929"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6" name="Google Shape;276;p28"/>
          <p:cNvSpPr/>
          <p:nvPr/>
        </p:nvSpPr>
        <p:spPr>
          <a:xfrm rot="5400000" flipH="1">
            <a:off x="6744150" y="1399918"/>
            <a:ext cx="6858000" cy="4037700"/>
          </a:xfrm>
          <a:prstGeom prst="rect">
            <a:avLst/>
          </a:prstGeom>
          <a:gradFill>
            <a:gsLst>
              <a:gs pos="0">
                <a:srgbClr val="000000"/>
              </a:gs>
              <a:gs pos="8000">
                <a:srgbClr val="000000"/>
              </a:gs>
              <a:gs pos="100000">
                <a:srgbClr val="2F5496"/>
              </a:gs>
            </a:gsLst>
            <a:lin ang="300012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7" name="Google Shape;277;p28"/>
          <p:cNvSpPr/>
          <p:nvPr/>
        </p:nvSpPr>
        <p:spPr>
          <a:xfrm rot="5400000" flipH="1">
            <a:off x="6744150" y="1410056"/>
            <a:ext cx="6858000" cy="4037700"/>
          </a:xfrm>
          <a:prstGeom prst="rect">
            <a:avLst/>
          </a:prstGeom>
          <a:solidFill>
            <a:srgbClr val="0A2C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8" name="Google Shape;278;p28"/>
          <p:cNvSpPr/>
          <p:nvPr/>
        </p:nvSpPr>
        <p:spPr>
          <a:xfrm rot="5400000" flipH="1">
            <a:off x="8922149" y="3577913"/>
            <a:ext cx="2502000" cy="4037700"/>
          </a:xfrm>
          <a:prstGeom prst="rect">
            <a:avLst/>
          </a:prstGeom>
          <a:gradFill>
            <a:gsLst>
              <a:gs pos="0">
                <a:srgbClr val="4472C4">
                  <a:alpha val="27843"/>
                </a:srgbClr>
              </a:gs>
              <a:gs pos="2000">
                <a:srgbClr val="4472C4">
                  <a:alpha val="27843"/>
                </a:srgbClr>
              </a:gs>
              <a:gs pos="100000">
                <a:srgbClr val="000000">
                  <a:alpha val="29019"/>
                </a:srgbClr>
              </a:gs>
            </a:gsLst>
            <a:lin ang="779990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9" name="Google Shape;279;p28"/>
          <p:cNvSpPr/>
          <p:nvPr/>
        </p:nvSpPr>
        <p:spPr>
          <a:xfrm rot="-967356">
            <a:off x="7496429" y="1518215"/>
            <a:ext cx="3897638" cy="4176045"/>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1960"/>
                </a:srgbClr>
              </a:gs>
            </a:gsLst>
            <a:lin ang="1800004"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0" name="Google Shape;280;p28"/>
          <p:cNvSpPr/>
          <p:nvPr/>
        </p:nvSpPr>
        <p:spPr>
          <a:xfrm rot="5400000" flipH="1">
            <a:off x="6744150" y="1410145"/>
            <a:ext cx="6858000" cy="4037700"/>
          </a:xfrm>
          <a:prstGeom prst="rect">
            <a:avLst/>
          </a:prstGeom>
          <a:gradFill>
            <a:gsLst>
              <a:gs pos="0">
                <a:srgbClr val="000000">
                  <a:alpha val="0"/>
                </a:srgbClr>
              </a:gs>
              <a:gs pos="99000">
                <a:srgbClr val="8DA9DB">
                  <a:alpha val="10196"/>
                </a:srgbClr>
              </a:gs>
              <a:gs pos="100000">
                <a:srgbClr val="8DA9DB">
                  <a:alpha val="10196"/>
                </a:srgbClr>
              </a:gs>
            </a:gsLst>
            <a:lin ang="7200017"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1" name="Google Shape;281;p28"/>
          <p:cNvSpPr txBox="1">
            <a:spLocks noGrp="1"/>
          </p:cNvSpPr>
          <p:nvPr>
            <p:ph type="title"/>
          </p:nvPr>
        </p:nvSpPr>
        <p:spPr>
          <a:xfrm>
            <a:off x="8284795" y="576623"/>
            <a:ext cx="3769200" cy="5442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4000"/>
              <a:buFont typeface="Calibri"/>
              <a:buNone/>
            </a:pPr>
            <a:r>
              <a:rPr lang="en-CA">
                <a:solidFill>
                  <a:schemeClr val="lt1"/>
                </a:solidFill>
              </a:rPr>
              <a:t>New Features added with each upgrade</a:t>
            </a:r>
            <a:endParaRPr>
              <a:solidFill>
                <a:schemeClr val="lt1"/>
              </a:solidFill>
            </a:endParaRPr>
          </a:p>
        </p:txBody>
      </p:sp>
      <p:sp>
        <p:nvSpPr>
          <p:cNvPr id="282" name="Google Shape;282;p28"/>
          <p:cNvSpPr txBox="1">
            <a:spLocks noGrp="1"/>
          </p:cNvSpPr>
          <p:nvPr>
            <p:ph type="sldNum" idx="12"/>
          </p:nvPr>
        </p:nvSpPr>
        <p:spPr>
          <a:xfrm>
            <a:off x="11704320" y="6455664"/>
            <a:ext cx="448200" cy="3651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rgbClr val="7F7F7F"/>
              </a:buClr>
              <a:buSzPts val="1100"/>
              <a:buFont typeface="Calibri"/>
              <a:buNone/>
            </a:pPr>
            <a:fld id="{00000000-1234-1234-1234-123412341234}" type="slidenum">
              <a:rPr lang="en-CA" sz="1100">
                <a:solidFill>
                  <a:srgbClr val="7F7F7F"/>
                </a:solidFill>
              </a:rPr>
              <a:t>12</a:t>
            </a:fld>
            <a:endParaRPr sz="1100">
              <a:solidFill>
                <a:srgbClr val="7F7F7F"/>
              </a:solidFill>
            </a:endParaRPr>
          </a:p>
        </p:txBody>
      </p:sp>
      <p:pic>
        <p:nvPicPr>
          <p:cNvPr id="283" name="Google Shape;283;p28"/>
          <p:cNvPicPr preferRelativeResize="0"/>
          <p:nvPr/>
        </p:nvPicPr>
        <p:blipFill rotWithShape="1">
          <a:blip r:embed="rId3">
            <a:alphaModFix/>
          </a:blip>
          <a:srcRect/>
          <a:stretch/>
        </p:blipFill>
        <p:spPr>
          <a:xfrm>
            <a:off x="8520747" y="153480"/>
            <a:ext cx="3533333" cy="1342857"/>
          </a:xfrm>
          <a:prstGeom prst="rect">
            <a:avLst/>
          </a:prstGeom>
          <a:noFill/>
          <a:ln>
            <a:noFill/>
          </a:ln>
        </p:spPr>
      </p:pic>
      <p:sp>
        <p:nvSpPr>
          <p:cNvPr id="284" name="Google Shape;284;p28"/>
          <p:cNvSpPr txBox="1"/>
          <p:nvPr/>
        </p:nvSpPr>
        <p:spPr>
          <a:xfrm>
            <a:off x="293775" y="398125"/>
            <a:ext cx="7566000" cy="5755200"/>
          </a:xfrm>
          <a:prstGeom prst="rect">
            <a:avLst/>
          </a:prstGeom>
          <a:noFill/>
          <a:ln>
            <a:noFill/>
          </a:ln>
        </p:spPr>
        <p:txBody>
          <a:bodyPr spcFirstLastPara="1" wrap="square" lIns="91425" tIns="45700" rIns="91425" bIns="45700" anchor="t" anchorCtr="0">
            <a:normAutofit lnSpcReduction="20000"/>
          </a:bodyPr>
          <a:lstStyle/>
          <a:p>
            <a:pPr marL="228600" marR="0" lvl="0" indent="-76200" algn="l" rtl="0">
              <a:lnSpc>
                <a:spcPct val="90000"/>
              </a:lnSpc>
              <a:spcBef>
                <a:spcPts val="500"/>
              </a:spcBef>
              <a:spcAft>
                <a:spcPts val="0"/>
              </a:spcAft>
              <a:buNone/>
            </a:pPr>
            <a:r>
              <a:rPr lang="en-CA" sz="4400" b="1">
                <a:solidFill>
                  <a:schemeClr val="dk1"/>
                </a:solidFill>
                <a:latin typeface="Calibri"/>
                <a:ea typeface="Calibri"/>
                <a:cs typeface="Calibri"/>
                <a:sym typeface="Calibri"/>
              </a:rPr>
              <a:t>Events</a:t>
            </a:r>
            <a:endParaRPr sz="4400" b="1">
              <a:solidFill>
                <a:schemeClr val="dk1"/>
              </a:solidFill>
              <a:latin typeface="Calibri"/>
              <a:ea typeface="Calibri"/>
              <a:cs typeface="Calibri"/>
              <a:sym typeface="Calibri"/>
            </a:endParaRPr>
          </a:p>
          <a:p>
            <a:pPr marL="228600" marR="0" lvl="0" indent="-76200" algn="l" rtl="0">
              <a:lnSpc>
                <a:spcPct val="115000"/>
              </a:lnSpc>
              <a:spcBef>
                <a:spcPts val="500"/>
              </a:spcBef>
              <a:spcAft>
                <a:spcPts val="0"/>
              </a:spcAft>
              <a:buNone/>
            </a:pPr>
            <a:r>
              <a:rPr lang="en-CA" sz="2800">
                <a:solidFill>
                  <a:schemeClr val="dk1"/>
                </a:solidFill>
                <a:latin typeface="Calibri"/>
                <a:ea typeface="Calibri"/>
                <a:cs typeface="Calibri"/>
                <a:sym typeface="Calibri"/>
              </a:rPr>
              <a:t> </a:t>
            </a:r>
            <a:r>
              <a:rPr lang="en-CA" sz="2800" b="0" i="0" u="none" strike="noStrike" cap="none">
                <a:solidFill>
                  <a:schemeClr val="dk1"/>
                </a:solidFill>
                <a:latin typeface="Calibri"/>
                <a:ea typeface="Calibri"/>
                <a:cs typeface="Calibri"/>
                <a:sym typeface="Calibri"/>
              </a:rPr>
              <a:t>Event Panels</a:t>
            </a:r>
            <a:endParaRPr sz="2800"/>
          </a:p>
          <a:p>
            <a:pPr marL="152400" marR="0" lvl="0" indent="0" algn="l" rtl="0">
              <a:lnSpc>
                <a:spcPct val="115000"/>
              </a:lnSpc>
              <a:spcBef>
                <a:spcPts val="500"/>
              </a:spcBef>
              <a:spcAft>
                <a:spcPts val="0"/>
              </a:spcAft>
              <a:buNone/>
            </a:pPr>
            <a:r>
              <a:rPr lang="en-CA" sz="2800">
                <a:solidFill>
                  <a:schemeClr val="dk1"/>
                </a:solidFill>
                <a:latin typeface="Calibri"/>
                <a:ea typeface="Calibri"/>
                <a:cs typeface="Calibri"/>
                <a:sym typeface="Calibri"/>
              </a:rPr>
              <a:t> Dynamic/Purchase Pricing Groups</a:t>
            </a:r>
            <a:endParaRPr sz="2800"/>
          </a:p>
          <a:p>
            <a:pPr marL="152400" marR="0" lvl="0" indent="0" algn="l" rtl="0">
              <a:lnSpc>
                <a:spcPct val="90000"/>
              </a:lnSpc>
              <a:spcBef>
                <a:spcPts val="500"/>
              </a:spcBef>
              <a:spcAft>
                <a:spcPts val="0"/>
              </a:spcAft>
              <a:buNone/>
            </a:pPr>
            <a:endParaRPr sz="2800">
              <a:solidFill>
                <a:schemeClr val="dk1"/>
              </a:solidFill>
              <a:latin typeface="Calibri"/>
              <a:ea typeface="Calibri"/>
              <a:cs typeface="Calibri"/>
              <a:sym typeface="Calibri"/>
            </a:endParaRPr>
          </a:p>
          <a:p>
            <a:pPr marL="152400" marR="0" lvl="0" indent="0" algn="l" rtl="0">
              <a:lnSpc>
                <a:spcPct val="90000"/>
              </a:lnSpc>
              <a:spcBef>
                <a:spcPts val="500"/>
              </a:spcBef>
              <a:spcAft>
                <a:spcPts val="0"/>
              </a:spcAft>
              <a:buNone/>
            </a:pPr>
            <a:r>
              <a:rPr lang="en-CA" sz="4400" b="1">
                <a:solidFill>
                  <a:schemeClr val="dk1"/>
                </a:solidFill>
                <a:latin typeface="Calibri"/>
                <a:ea typeface="Calibri"/>
                <a:cs typeface="Calibri"/>
                <a:sym typeface="Calibri"/>
              </a:rPr>
              <a:t>Commerce</a:t>
            </a:r>
            <a:endParaRPr sz="4400" b="1">
              <a:solidFill>
                <a:schemeClr val="dk1"/>
              </a:solidFill>
              <a:latin typeface="Calibri"/>
              <a:ea typeface="Calibri"/>
              <a:cs typeface="Calibri"/>
              <a:sym typeface="Calibri"/>
            </a:endParaRPr>
          </a:p>
          <a:p>
            <a:pPr marL="152400" marR="0" lvl="0" indent="0" algn="l" rtl="0">
              <a:lnSpc>
                <a:spcPct val="90000"/>
              </a:lnSpc>
              <a:spcBef>
                <a:spcPts val="500"/>
              </a:spcBef>
              <a:spcAft>
                <a:spcPts val="0"/>
              </a:spcAft>
              <a:buNone/>
            </a:pPr>
            <a:r>
              <a:rPr lang="en-CA" sz="2800">
                <a:solidFill>
                  <a:schemeClr val="dk1"/>
                </a:solidFill>
                <a:latin typeface="Calibri"/>
                <a:ea typeface="Calibri"/>
                <a:cs typeface="Calibri"/>
                <a:sym typeface="Calibri"/>
              </a:rPr>
              <a:t> More </a:t>
            </a:r>
            <a:r>
              <a:rPr lang="en-CA" sz="2800" b="0" i="0" u="none" strike="noStrike" cap="none">
                <a:solidFill>
                  <a:schemeClr val="dk1"/>
                </a:solidFill>
                <a:latin typeface="Calibri"/>
                <a:ea typeface="Calibri"/>
                <a:cs typeface="Calibri"/>
                <a:sym typeface="Calibri"/>
              </a:rPr>
              <a:t>Promotions </a:t>
            </a:r>
            <a:r>
              <a:rPr lang="en-CA" sz="2800">
                <a:solidFill>
                  <a:schemeClr val="dk1"/>
                </a:solidFill>
                <a:latin typeface="Calibri"/>
                <a:ea typeface="Calibri"/>
                <a:cs typeface="Calibri"/>
                <a:sym typeface="Calibri"/>
              </a:rPr>
              <a:t>options</a:t>
            </a:r>
            <a:endParaRPr sz="2800">
              <a:solidFill>
                <a:schemeClr val="dk1"/>
              </a:solidFill>
              <a:latin typeface="Calibri"/>
              <a:ea typeface="Calibri"/>
              <a:cs typeface="Calibri"/>
              <a:sym typeface="Calibri"/>
            </a:endParaRPr>
          </a:p>
          <a:p>
            <a:pPr marL="152400" marR="0" lvl="0" indent="0" algn="l" rtl="0">
              <a:lnSpc>
                <a:spcPct val="90000"/>
              </a:lnSpc>
              <a:spcBef>
                <a:spcPts val="1000"/>
              </a:spcBef>
              <a:spcAft>
                <a:spcPts val="0"/>
              </a:spcAft>
              <a:buNone/>
            </a:pPr>
            <a:r>
              <a:rPr lang="en-CA" sz="2800">
                <a:solidFill>
                  <a:schemeClr val="dk1"/>
                </a:solidFill>
                <a:latin typeface="Calibri"/>
                <a:ea typeface="Calibri"/>
                <a:cs typeface="Calibri"/>
                <a:sym typeface="Calibri"/>
              </a:rPr>
              <a:t> Better visibility </a:t>
            </a:r>
            <a:endParaRPr sz="2800">
              <a:solidFill>
                <a:schemeClr val="dk1"/>
              </a:solidFill>
              <a:latin typeface="Calibri"/>
              <a:ea typeface="Calibri"/>
              <a:cs typeface="Calibri"/>
              <a:sym typeface="Calibri"/>
            </a:endParaRPr>
          </a:p>
          <a:p>
            <a:pPr marL="152400" marR="0" lvl="0" indent="0" algn="l" rtl="0">
              <a:lnSpc>
                <a:spcPct val="90000"/>
              </a:lnSpc>
              <a:spcBef>
                <a:spcPts val="1000"/>
              </a:spcBef>
              <a:spcAft>
                <a:spcPts val="0"/>
              </a:spcAft>
              <a:buNone/>
            </a:pPr>
            <a:endParaRPr sz="2800">
              <a:solidFill>
                <a:schemeClr val="dk1"/>
              </a:solidFill>
              <a:latin typeface="Calibri"/>
              <a:ea typeface="Calibri"/>
              <a:cs typeface="Calibri"/>
              <a:sym typeface="Calibri"/>
            </a:endParaRPr>
          </a:p>
          <a:p>
            <a:pPr marL="152400" marR="0" lvl="0" indent="0" algn="l" rtl="0">
              <a:lnSpc>
                <a:spcPct val="90000"/>
              </a:lnSpc>
              <a:spcBef>
                <a:spcPts val="500"/>
              </a:spcBef>
              <a:spcAft>
                <a:spcPts val="0"/>
              </a:spcAft>
              <a:buNone/>
            </a:pPr>
            <a:r>
              <a:rPr lang="en-CA" sz="4789" b="1">
                <a:solidFill>
                  <a:schemeClr val="dk1"/>
                </a:solidFill>
                <a:latin typeface="Calibri"/>
                <a:ea typeface="Calibri"/>
                <a:cs typeface="Calibri"/>
                <a:sym typeface="Calibri"/>
              </a:rPr>
              <a:t>Membership</a:t>
            </a:r>
            <a:endParaRPr sz="4789" b="1">
              <a:solidFill>
                <a:schemeClr val="dk1"/>
              </a:solidFill>
              <a:latin typeface="Calibri"/>
              <a:ea typeface="Calibri"/>
              <a:cs typeface="Calibri"/>
              <a:sym typeface="Calibri"/>
            </a:endParaRPr>
          </a:p>
          <a:p>
            <a:pPr marL="228600" lvl="0" indent="-76200" algn="l" rtl="0">
              <a:lnSpc>
                <a:spcPct val="90000"/>
              </a:lnSpc>
              <a:spcBef>
                <a:spcPts val="500"/>
              </a:spcBef>
              <a:spcAft>
                <a:spcPts val="0"/>
              </a:spcAft>
              <a:buClr>
                <a:schemeClr val="dk1"/>
              </a:buClr>
              <a:buFont typeface="Arial"/>
              <a:buNone/>
            </a:pPr>
            <a:r>
              <a:rPr lang="en-CA" sz="2800">
                <a:solidFill>
                  <a:schemeClr val="dk1"/>
                </a:solidFill>
                <a:latin typeface="Calibri"/>
                <a:ea typeface="Calibri"/>
                <a:cs typeface="Calibri"/>
                <a:sym typeface="Calibri"/>
              </a:rPr>
              <a:t> Renew in Advance of Billing</a:t>
            </a:r>
            <a:endParaRPr sz="2800">
              <a:solidFill>
                <a:schemeClr val="dk1"/>
              </a:solidFill>
            </a:endParaRPr>
          </a:p>
          <a:p>
            <a:pPr marL="152400" lvl="0" indent="0" algn="l" rtl="0">
              <a:lnSpc>
                <a:spcPct val="90000"/>
              </a:lnSpc>
              <a:spcBef>
                <a:spcPts val="1000"/>
              </a:spcBef>
              <a:spcAft>
                <a:spcPts val="0"/>
              </a:spcAft>
              <a:buClr>
                <a:schemeClr val="dk1"/>
              </a:buClr>
              <a:buFont typeface="Arial"/>
              <a:buNone/>
            </a:pPr>
            <a:r>
              <a:rPr lang="en-CA" sz="2800">
                <a:solidFill>
                  <a:schemeClr val="dk1"/>
                </a:solidFill>
                <a:latin typeface="Calibri"/>
                <a:ea typeface="Calibri"/>
                <a:cs typeface="Calibri"/>
                <a:sym typeface="Calibri"/>
              </a:rPr>
              <a:t> Adjustments / Changes in Billing mid-term</a:t>
            </a:r>
            <a:endParaRPr sz="2800">
              <a:solidFill>
                <a:schemeClr val="dk1"/>
              </a:solidFill>
            </a:endParaRPr>
          </a:p>
          <a:p>
            <a:pPr marL="152400" lvl="0" indent="0" algn="l" rtl="0">
              <a:lnSpc>
                <a:spcPct val="90000"/>
              </a:lnSpc>
              <a:spcBef>
                <a:spcPts val="1000"/>
              </a:spcBef>
              <a:spcAft>
                <a:spcPts val="1000"/>
              </a:spcAft>
              <a:buClr>
                <a:schemeClr val="dk1"/>
              </a:buClr>
              <a:buFont typeface="Arial"/>
              <a:buNone/>
            </a:pPr>
            <a:r>
              <a:rPr lang="en-CA" sz="2800">
                <a:solidFill>
                  <a:schemeClr val="dk1"/>
                </a:solidFill>
                <a:latin typeface="Calibri"/>
                <a:ea typeface="Calibri"/>
                <a:cs typeface="Calibri"/>
                <a:sym typeface="Calibri"/>
              </a:rPr>
              <a:t> Flexible Terms – quarterly etc. </a:t>
            </a:r>
            <a:endParaRPr sz="28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9"/>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0" name="Google Shape;290;p29"/>
          <p:cNvSpPr/>
          <p:nvPr/>
        </p:nvSpPr>
        <p:spPr>
          <a:xfrm rot="5400000" flipH="1">
            <a:off x="-1590152" y="1590150"/>
            <a:ext cx="6858000" cy="3677700"/>
          </a:xfrm>
          <a:prstGeom prst="rect">
            <a:avLst/>
          </a:prstGeom>
          <a:gradFill>
            <a:gsLst>
              <a:gs pos="0">
                <a:srgbClr val="000000"/>
              </a:gs>
              <a:gs pos="8000">
                <a:srgbClr val="000000"/>
              </a:gs>
              <a:gs pos="100000">
                <a:srgbClr val="2F5496"/>
              </a:gs>
            </a:gsLst>
            <a:lin ang="300012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1" name="Google Shape;291;p29"/>
          <p:cNvSpPr/>
          <p:nvPr/>
        </p:nvSpPr>
        <p:spPr>
          <a:xfrm rot="5400000" flipH="1">
            <a:off x="-1590152" y="1600288"/>
            <a:ext cx="6858000" cy="3677700"/>
          </a:xfrm>
          <a:prstGeom prst="rect">
            <a:avLst/>
          </a:prstGeom>
          <a:solidFill>
            <a:srgbClr val="0A2C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2" name="Google Shape;292;p29"/>
          <p:cNvSpPr/>
          <p:nvPr/>
        </p:nvSpPr>
        <p:spPr>
          <a:xfrm rot="5400000" flipH="1">
            <a:off x="587849" y="3768145"/>
            <a:ext cx="2502000" cy="3677700"/>
          </a:xfrm>
          <a:prstGeom prst="rect">
            <a:avLst/>
          </a:prstGeom>
          <a:gradFill>
            <a:gsLst>
              <a:gs pos="0">
                <a:srgbClr val="4472C4">
                  <a:alpha val="27843"/>
                </a:srgbClr>
              </a:gs>
              <a:gs pos="2000">
                <a:srgbClr val="4472C4">
                  <a:alpha val="27843"/>
                </a:srgbClr>
              </a:gs>
              <a:gs pos="100000">
                <a:srgbClr val="000000">
                  <a:alpha val="29019"/>
                </a:srgbClr>
              </a:gs>
            </a:gsLst>
            <a:lin ang="779990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3" name="Google Shape;293;p29"/>
          <p:cNvSpPr/>
          <p:nvPr/>
        </p:nvSpPr>
        <p:spPr>
          <a:xfrm rot="-967356">
            <a:off x="-500907" y="968177"/>
            <a:ext cx="3897638" cy="4176045"/>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1960"/>
                </a:srgbClr>
              </a:gs>
            </a:gsLst>
            <a:lin ang="1800004"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4" name="Google Shape;294;p29"/>
          <p:cNvSpPr/>
          <p:nvPr/>
        </p:nvSpPr>
        <p:spPr>
          <a:xfrm rot="5400000" flipH="1">
            <a:off x="-1590153" y="1600377"/>
            <a:ext cx="6858000" cy="3677700"/>
          </a:xfrm>
          <a:prstGeom prst="rect">
            <a:avLst/>
          </a:prstGeom>
          <a:gradFill>
            <a:gsLst>
              <a:gs pos="0">
                <a:srgbClr val="000000">
                  <a:alpha val="0"/>
                </a:srgbClr>
              </a:gs>
              <a:gs pos="99000">
                <a:srgbClr val="8DA9DB">
                  <a:alpha val="10196"/>
                </a:srgbClr>
              </a:gs>
              <a:gs pos="100000">
                <a:srgbClr val="8DA9DB">
                  <a:alpha val="10196"/>
                </a:srgbClr>
              </a:gs>
            </a:gsLst>
            <a:lin ang="7200017"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5" name="Google Shape;295;p29"/>
          <p:cNvSpPr txBox="1">
            <a:spLocks noGrp="1"/>
          </p:cNvSpPr>
          <p:nvPr>
            <p:ph type="sldNum" idx="12"/>
          </p:nvPr>
        </p:nvSpPr>
        <p:spPr>
          <a:xfrm>
            <a:off x="11704320" y="6455664"/>
            <a:ext cx="448200" cy="3651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rgbClr val="7F7F7F"/>
              </a:buClr>
              <a:buSzPts val="1100"/>
              <a:buFont typeface="Calibri"/>
              <a:buNone/>
            </a:pPr>
            <a:fld id="{00000000-1234-1234-1234-123412341234}" type="slidenum">
              <a:rPr lang="en-CA" sz="1100">
                <a:solidFill>
                  <a:srgbClr val="7F7F7F"/>
                </a:solidFill>
              </a:rPr>
              <a:t>13</a:t>
            </a:fld>
            <a:endParaRPr sz="1100">
              <a:solidFill>
                <a:srgbClr val="7F7F7F"/>
              </a:solidFill>
            </a:endParaRPr>
          </a:p>
        </p:txBody>
      </p:sp>
      <p:pic>
        <p:nvPicPr>
          <p:cNvPr id="296" name="Google Shape;296;p29"/>
          <p:cNvPicPr preferRelativeResize="0"/>
          <p:nvPr/>
        </p:nvPicPr>
        <p:blipFill rotWithShape="1">
          <a:blip r:embed="rId3">
            <a:alphaModFix/>
          </a:blip>
          <a:srcRect/>
          <a:stretch/>
        </p:blipFill>
        <p:spPr>
          <a:xfrm>
            <a:off x="9153187" y="5757705"/>
            <a:ext cx="2551133" cy="1213846"/>
          </a:xfrm>
          <a:prstGeom prst="rect">
            <a:avLst/>
          </a:prstGeom>
          <a:noFill/>
          <a:ln>
            <a:noFill/>
          </a:ln>
        </p:spPr>
      </p:pic>
      <p:sp>
        <p:nvSpPr>
          <p:cNvPr id="297" name="Google Shape;297;p29"/>
          <p:cNvSpPr txBox="1"/>
          <p:nvPr/>
        </p:nvSpPr>
        <p:spPr>
          <a:xfrm>
            <a:off x="4541640" y="1731187"/>
            <a:ext cx="7143600" cy="38721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p:txBody>
      </p:sp>
      <p:sp>
        <p:nvSpPr>
          <p:cNvPr id="298" name="Google Shape;298;p29"/>
          <p:cNvSpPr txBox="1"/>
          <p:nvPr/>
        </p:nvSpPr>
        <p:spPr>
          <a:xfrm>
            <a:off x="4581725" y="2321363"/>
            <a:ext cx="7143600" cy="19731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p:txBody>
      </p:sp>
      <p:pic>
        <p:nvPicPr>
          <p:cNvPr id="299" name="Google Shape;299;p29" descr="A screenshot of a computer&#10;&#10;Description automatically generated with medium confidence"/>
          <p:cNvPicPr preferRelativeResize="0"/>
          <p:nvPr/>
        </p:nvPicPr>
        <p:blipFill rotWithShape="1">
          <a:blip r:embed="rId4">
            <a:alphaModFix/>
          </a:blip>
          <a:srcRect/>
          <a:stretch/>
        </p:blipFill>
        <p:spPr>
          <a:xfrm>
            <a:off x="217955" y="1418438"/>
            <a:ext cx="12184634" cy="5213474"/>
          </a:xfrm>
          <a:prstGeom prst="rect">
            <a:avLst/>
          </a:prstGeom>
          <a:noFill/>
          <a:ln>
            <a:noFill/>
          </a:ln>
        </p:spPr>
      </p:pic>
      <p:sp>
        <p:nvSpPr>
          <p:cNvPr id="300" name="Google Shape;300;p29"/>
          <p:cNvSpPr txBox="1">
            <a:spLocks noGrp="1"/>
          </p:cNvSpPr>
          <p:nvPr>
            <p:ph type="title"/>
          </p:nvPr>
        </p:nvSpPr>
        <p:spPr>
          <a:xfrm>
            <a:off x="4044146" y="81243"/>
            <a:ext cx="7853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CA"/>
              <a:t>Report Writer</a:t>
            </a:r>
            <a:endParaRPr/>
          </a:p>
        </p:txBody>
      </p:sp>
      <p:pic>
        <p:nvPicPr>
          <p:cNvPr id="301" name="Google Shape;301;p29"/>
          <p:cNvPicPr preferRelativeResize="0"/>
          <p:nvPr/>
        </p:nvPicPr>
        <p:blipFill rotWithShape="1">
          <a:blip r:embed="rId5">
            <a:alphaModFix/>
          </a:blip>
          <a:srcRect/>
          <a:stretch/>
        </p:blipFill>
        <p:spPr>
          <a:xfrm>
            <a:off x="144365" y="10048"/>
            <a:ext cx="3533333" cy="1342857"/>
          </a:xfrm>
          <a:prstGeom prst="rect">
            <a:avLst/>
          </a:prstGeom>
          <a:noFill/>
          <a:ln>
            <a:noFill/>
          </a:ln>
        </p:spPr>
      </p:pic>
      <p:sp>
        <p:nvSpPr>
          <p:cNvPr id="302" name="Google Shape;302;p29"/>
          <p:cNvSpPr txBox="1"/>
          <p:nvPr/>
        </p:nvSpPr>
        <p:spPr>
          <a:xfrm>
            <a:off x="6416861" y="3428999"/>
            <a:ext cx="5348400" cy="2785200"/>
          </a:xfrm>
          <a:prstGeom prst="rect">
            <a:avLst/>
          </a:prstGeom>
          <a:noFill/>
          <a:ln>
            <a:noFill/>
          </a:ln>
        </p:spPr>
        <p:txBody>
          <a:bodyPr spcFirstLastPara="1" wrap="square" lIns="91425" tIns="45700" rIns="91425" bIns="45700" anchor="t" anchorCtr="0">
            <a:normAutofit/>
          </a:bodyPr>
          <a:lstStyle/>
          <a:p>
            <a:pPr marL="228600" marR="0" lvl="0" indent="-76200" algn="l" rtl="0">
              <a:lnSpc>
                <a:spcPct val="90000"/>
              </a:lnSpc>
              <a:spcBef>
                <a:spcPts val="500"/>
              </a:spcBef>
              <a:spcAft>
                <a:spcPts val="0"/>
              </a:spcAft>
              <a:buNone/>
            </a:pPr>
            <a:r>
              <a:rPr lang="en-CA" sz="2800" b="0" i="0" u="none" strike="noStrike" cap="none">
                <a:solidFill>
                  <a:schemeClr val="dk1"/>
                </a:solidFill>
                <a:latin typeface="Calibri"/>
                <a:ea typeface="Calibri"/>
                <a:cs typeface="Calibri"/>
                <a:sym typeface="Calibri"/>
              </a:rPr>
              <a:t>Replaces SSRS &amp; Crystal</a:t>
            </a:r>
            <a:endParaRPr/>
          </a:p>
          <a:p>
            <a:pPr marL="609600" marR="0" lvl="0" indent="-457200" algn="l" rtl="0">
              <a:lnSpc>
                <a:spcPct val="90000"/>
              </a:lnSpc>
              <a:spcBef>
                <a:spcPts val="500"/>
              </a:spcBef>
              <a:spcAft>
                <a:spcPts val="0"/>
              </a:spcAft>
              <a:buClr>
                <a:schemeClr val="dk1"/>
              </a:buClr>
              <a:buSzPts val="2400"/>
              <a:buFont typeface="Arial"/>
              <a:buChar char="•"/>
            </a:pPr>
            <a:r>
              <a:rPr lang="en-CA" sz="2800">
                <a:solidFill>
                  <a:schemeClr val="dk1"/>
                </a:solidFill>
                <a:latin typeface="Calibri"/>
                <a:ea typeface="Calibri"/>
                <a:cs typeface="Calibri"/>
                <a:sym typeface="Calibri"/>
              </a:rPr>
              <a:t>Many standard reports have been added already</a:t>
            </a:r>
            <a:endParaRPr/>
          </a:p>
          <a:p>
            <a:pPr marL="609600" marR="0" lvl="0" indent="-457200" algn="l" rtl="0">
              <a:lnSpc>
                <a:spcPct val="90000"/>
              </a:lnSpc>
              <a:spcBef>
                <a:spcPts val="500"/>
              </a:spcBef>
              <a:spcAft>
                <a:spcPts val="0"/>
              </a:spcAft>
              <a:buClr>
                <a:schemeClr val="dk1"/>
              </a:buClr>
              <a:buSzPts val="2400"/>
              <a:buFont typeface="Arial"/>
              <a:buChar char="•"/>
            </a:pPr>
            <a:r>
              <a:rPr lang="en-CA" sz="2800" b="0" i="0" u="none" strike="noStrike" cap="none">
                <a:solidFill>
                  <a:schemeClr val="dk1"/>
                </a:solidFill>
                <a:latin typeface="Calibri"/>
                <a:ea typeface="Calibri"/>
                <a:cs typeface="Calibri"/>
                <a:sym typeface="Calibri"/>
              </a:rPr>
              <a:t>Attach to communications</a:t>
            </a:r>
            <a:endParaRPr/>
          </a:p>
          <a:p>
            <a:pPr marL="609600" marR="0" lvl="0" indent="-304800" algn="l" rtl="0">
              <a:lnSpc>
                <a:spcPct val="90000"/>
              </a:lnSpc>
              <a:spcBef>
                <a:spcPts val="500"/>
              </a:spcBef>
              <a:spcAft>
                <a:spcPts val="0"/>
              </a:spcAft>
              <a:buClr>
                <a:schemeClr val="dk1"/>
              </a:buClr>
              <a:buSzPts val="2400"/>
              <a:buFont typeface="Arial"/>
              <a:buNone/>
            </a:pP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0"/>
          <p:cNvSpPr/>
          <p:nvPr/>
        </p:nvSpPr>
        <p:spPr>
          <a:xfrm rot="10182745" flipH="1">
            <a:off x="2436200" y="-1175999"/>
            <a:ext cx="7134822" cy="9910509"/>
          </a:xfrm>
          <a:custGeom>
            <a:avLst/>
            <a:gdLst/>
            <a:ahLst/>
            <a:cxnLst/>
            <a:rect l="l" t="t" r="r" b="b"/>
            <a:pathLst>
              <a:path w="4808302" h="4088666" extrusionOk="0">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0">
                <a:srgbClr val="8DA9DB">
                  <a:alpha val="0"/>
                </a:srgbClr>
              </a:gs>
              <a:gs pos="39000">
                <a:srgbClr val="8DA9DB">
                  <a:alpha val="0"/>
                </a:srgbClr>
              </a:gs>
              <a:gs pos="100000">
                <a:srgbClr val="2F5496">
                  <a:alpha val="25098"/>
                </a:srgbClr>
              </a:gs>
            </a:gsLst>
            <a:lin ang="18599929"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8" name="Google Shape;308;p30"/>
          <p:cNvSpPr/>
          <p:nvPr/>
        </p:nvSpPr>
        <p:spPr>
          <a:xfrm rot="5400000" flipH="1">
            <a:off x="6744150" y="1399918"/>
            <a:ext cx="6858000" cy="4037700"/>
          </a:xfrm>
          <a:prstGeom prst="rect">
            <a:avLst/>
          </a:prstGeom>
          <a:gradFill>
            <a:gsLst>
              <a:gs pos="0">
                <a:srgbClr val="000000"/>
              </a:gs>
              <a:gs pos="8000">
                <a:srgbClr val="000000"/>
              </a:gs>
              <a:gs pos="100000">
                <a:srgbClr val="2F5496"/>
              </a:gs>
            </a:gsLst>
            <a:lin ang="300012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9" name="Google Shape;309;p30"/>
          <p:cNvSpPr/>
          <p:nvPr/>
        </p:nvSpPr>
        <p:spPr>
          <a:xfrm rot="5400000" flipH="1">
            <a:off x="6744150" y="1410056"/>
            <a:ext cx="6858000" cy="4037700"/>
          </a:xfrm>
          <a:prstGeom prst="rect">
            <a:avLst/>
          </a:prstGeom>
          <a:solidFill>
            <a:srgbClr val="0A2C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0" name="Google Shape;310;p30"/>
          <p:cNvSpPr/>
          <p:nvPr/>
        </p:nvSpPr>
        <p:spPr>
          <a:xfrm rot="5400000" flipH="1">
            <a:off x="8922149" y="3577913"/>
            <a:ext cx="2502000" cy="4037700"/>
          </a:xfrm>
          <a:prstGeom prst="rect">
            <a:avLst/>
          </a:prstGeom>
          <a:gradFill>
            <a:gsLst>
              <a:gs pos="0">
                <a:srgbClr val="4472C4">
                  <a:alpha val="27843"/>
                </a:srgbClr>
              </a:gs>
              <a:gs pos="2000">
                <a:srgbClr val="4472C4">
                  <a:alpha val="27843"/>
                </a:srgbClr>
              </a:gs>
              <a:gs pos="100000">
                <a:srgbClr val="000000">
                  <a:alpha val="29019"/>
                </a:srgbClr>
              </a:gs>
            </a:gsLst>
            <a:lin ang="779990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1" name="Google Shape;311;p30"/>
          <p:cNvSpPr/>
          <p:nvPr/>
        </p:nvSpPr>
        <p:spPr>
          <a:xfrm rot="-967356">
            <a:off x="7496429" y="1518215"/>
            <a:ext cx="3897638" cy="4176045"/>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1960"/>
                </a:srgbClr>
              </a:gs>
            </a:gsLst>
            <a:lin ang="1800004"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2" name="Google Shape;312;p30"/>
          <p:cNvSpPr/>
          <p:nvPr/>
        </p:nvSpPr>
        <p:spPr>
          <a:xfrm rot="5400000" flipH="1">
            <a:off x="6744150" y="1410145"/>
            <a:ext cx="6858000" cy="4037700"/>
          </a:xfrm>
          <a:prstGeom prst="rect">
            <a:avLst/>
          </a:prstGeom>
          <a:gradFill>
            <a:gsLst>
              <a:gs pos="0">
                <a:srgbClr val="000000">
                  <a:alpha val="0"/>
                </a:srgbClr>
              </a:gs>
              <a:gs pos="99000">
                <a:srgbClr val="8DA9DB">
                  <a:alpha val="10196"/>
                </a:srgbClr>
              </a:gs>
              <a:gs pos="100000">
                <a:srgbClr val="8DA9DB">
                  <a:alpha val="10196"/>
                </a:srgbClr>
              </a:gs>
            </a:gsLst>
            <a:lin ang="7200017"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3" name="Google Shape;313;p30"/>
          <p:cNvSpPr txBox="1">
            <a:spLocks noGrp="1"/>
          </p:cNvSpPr>
          <p:nvPr>
            <p:ph type="title"/>
          </p:nvPr>
        </p:nvSpPr>
        <p:spPr>
          <a:xfrm>
            <a:off x="8284795" y="576623"/>
            <a:ext cx="3769200" cy="5442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4000"/>
              <a:buFont typeface="Calibri"/>
              <a:buNone/>
            </a:pPr>
            <a:r>
              <a:rPr lang="en-CA">
                <a:solidFill>
                  <a:schemeClr val="lt1"/>
                </a:solidFill>
              </a:rPr>
              <a:t>Replaces Sonic Forms</a:t>
            </a:r>
            <a:endParaRPr>
              <a:solidFill>
                <a:schemeClr val="lt1"/>
              </a:solidFill>
            </a:endParaRPr>
          </a:p>
        </p:txBody>
      </p:sp>
      <p:sp>
        <p:nvSpPr>
          <p:cNvPr id="314" name="Google Shape;314;p30"/>
          <p:cNvSpPr txBox="1">
            <a:spLocks noGrp="1"/>
          </p:cNvSpPr>
          <p:nvPr>
            <p:ph type="sldNum" idx="12"/>
          </p:nvPr>
        </p:nvSpPr>
        <p:spPr>
          <a:xfrm>
            <a:off x="11704320" y="6455664"/>
            <a:ext cx="448200" cy="3651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rgbClr val="7F7F7F"/>
              </a:buClr>
              <a:buSzPts val="1100"/>
              <a:buFont typeface="Calibri"/>
              <a:buNone/>
            </a:pPr>
            <a:fld id="{00000000-1234-1234-1234-123412341234}" type="slidenum">
              <a:rPr lang="en-CA" sz="1100">
                <a:solidFill>
                  <a:srgbClr val="7F7F7F"/>
                </a:solidFill>
              </a:rPr>
              <a:t>14</a:t>
            </a:fld>
            <a:endParaRPr sz="1100">
              <a:solidFill>
                <a:srgbClr val="7F7F7F"/>
              </a:solidFill>
            </a:endParaRPr>
          </a:p>
        </p:txBody>
      </p:sp>
      <p:pic>
        <p:nvPicPr>
          <p:cNvPr id="315" name="Google Shape;315;p30"/>
          <p:cNvPicPr preferRelativeResize="0"/>
          <p:nvPr/>
        </p:nvPicPr>
        <p:blipFill rotWithShape="1">
          <a:blip r:embed="rId3">
            <a:alphaModFix/>
          </a:blip>
          <a:srcRect/>
          <a:stretch/>
        </p:blipFill>
        <p:spPr>
          <a:xfrm>
            <a:off x="250450" y="5424368"/>
            <a:ext cx="2551133" cy="1213846"/>
          </a:xfrm>
          <a:prstGeom prst="rect">
            <a:avLst/>
          </a:prstGeom>
          <a:noFill/>
          <a:ln>
            <a:noFill/>
          </a:ln>
        </p:spPr>
      </p:pic>
      <p:pic>
        <p:nvPicPr>
          <p:cNvPr id="316" name="Google Shape;316;p30"/>
          <p:cNvPicPr preferRelativeResize="0"/>
          <p:nvPr/>
        </p:nvPicPr>
        <p:blipFill rotWithShape="1">
          <a:blip r:embed="rId4">
            <a:alphaModFix/>
          </a:blip>
          <a:srcRect/>
          <a:stretch/>
        </p:blipFill>
        <p:spPr>
          <a:xfrm>
            <a:off x="8520747" y="153480"/>
            <a:ext cx="3533333" cy="1342857"/>
          </a:xfrm>
          <a:prstGeom prst="rect">
            <a:avLst/>
          </a:prstGeom>
          <a:noFill/>
          <a:ln>
            <a:noFill/>
          </a:ln>
        </p:spPr>
      </p:pic>
      <p:sp>
        <p:nvSpPr>
          <p:cNvPr id="317" name="Google Shape;317;p30"/>
          <p:cNvSpPr txBox="1"/>
          <p:nvPr/>
        </p:nvSpPr>
        <p:spPr>
          <a:xfrm>
            <a:off x="431693" y="-86159"/>
            <a:ext cx="78531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endParaRPr sz="4400">
              <a:solidFill>
                <a:schemeClr val="dk1"/>
              </a:solidFill>
              <a:latin typeface="Calibri"/>
              <a:ea typeface="Calibri"/>
              <a:cs typeface="Calibri"/>
              <a:sym typeface="Calibri"/>
            </a:endParaRPr>
          </a:p>
        </p:txBody>
      </p:sp>
      <p:sp>
        <p:nvSpPr>
          <p:cNvPr id="318" name="Google Shape;318;p30"/>
          <p:cNvSpPr txBox="1"/>
          <p:nvPr/>
        </p:nvSpPr>
        <p:spPr>
          <a:xfrm>
            <a:off x="293773" y="32528"/>
            <a:ext cx="78531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en-CA" sz="4400">
                <a:solidFill>
                  <a:schemeClr val="dk1"/>
                </a:solidFill>
                <a:latin typeface="Calibri"/>
                <a:ea typeface="Calibri"/>
                <a:cs typeface="Calibri"/>
                <a:sym typeface="Calibri"/>
              </a:rPr>
              <a:t>iMIS Forms</a:t>
            </a:r>
            <a:endParaRPr/>
          </a:p>
        </p:txBody>
      </p:sp>
      <p:pic>
        <p:nvPicPr>
          <p:cNvPr id="319" name="Google Shape;319;p30" descr="A screenshot of a computer&#10;&#10;Description automatically generated with medium confidence"/>
          <p:cNvPicPr preferRelativeResize="0"/>
          <p:nvPr/>
        </p:nvPicPr>
        <p:blipFill rotWithShape="1">
          <a:blip r:embed="rId5">
            <a:alphaModFix/>
          </a:blip>
          <a:srcRect/>
          <a:stretch/>
        </p:blipFill>
        <p:spPr>
          <a:xfrm>
            <a:off x="212521" y="1849949"/>
            <a:ext cx="7810251" cy="34485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31"/>
          <p:cNvPicPr preferRelativeResize="0"/>
          <p:nvPr/>
        </p:nvPicPr>
        <p:blipFill rotWithShape="1">
          <a:blip r:embed="rId3">
            <a:alphaModFix/>
          </a:blip>
          <a:srcRect/>
          <a:stretch/>
        </p:blipFill>
        <p:spPr>
          <a:xfrm>
            <a:off x="0" y="-10047"/>
            <a:ext cx="12219205" cy="5075582"/>
          </a:xfrm>
          <a:prstGeom prst="rect">
            <a:avLst/>
          </a:prstGeom>
          <a:noFill/>
          <a:ln>
            <a:noFill/>
          </a:ln>
        </p:spPr>
      </p:pic>
      <p:sp>
        <p:nvSpPr>
          <p:cNvPr id="325" name="Google Shape;325;p31"/>
          <p:cNvSpPr txBox="1">
            <a:spLocks noGrp="1"/>
          </p:cNvSpPr>
          <p:nvPr>
            <p:ph type="title"/>
          </p:nvPr>
        </p:nvSpPr>
        <p:spPr>
          <a:xfrm>
            <a:off x="1009000" y="5065520"/>
            <a:ext cx="10515600" cy="1798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Font typeface="Calibri"/>
              <a:buNone/>
            </a:pPr>
            <a:r>
              <a:rPr lang="en-CA" b="1">
                <a:solidFill>
                  <a:srgbClr val="7B204C"/>
                </a:solidFill>
              </a:rPr>
              <a:t>Upgrade Options</a:t>
            </a:r>
            <a:endParaRPr b="1">
              <a:solidFill>
                <a:srgbClr val="7B204C"/>
              </a:solidFill>
            </a:endParaRPr>
          </a:p>
        </p:txBody>
      </p:sp>
      <p:sp>
        <p:nvSpPr>
          <p:cNvPr id="326" name="Google Shape;326;p3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CA"/>
              <a:t>15</a:t>
            </a:fld>
            <a:endParaRPr/>
          </a:p>
        </p:txBody>
      </p:sp>
      <p:pic>
        <p:nvPicPr>
          <p:cNvPr id="327" name="Google Shape;327;p31"/>
          <p:cNvPicPr preferRelativeResize="0"/>
          <p:nvPr/>
        </p:nvPicPr>
        <p:blipFill rotWithShape="1">
          <a:blip r:embed="rId4">
            <a:alphaModFix/>
          </a:blip>
          <a:srcRect/>
          <a:stretch/>
        </p:blipFill>
        <p:spPr>
          <a:xfrm>
            <a:off x="8533142" y="5340626"/>
            <a:ext cx="2726390" cy="133351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1"/>
        <p:cNvGrpSpPr/>
        <p:nvPr/>
      </p:nvGrpSpPr>
      <p:grpSpPr>
        <a:xfrm>
          <a:off x="0" y="0"/>
          <a:ext cx="0" cy="0"/>
          <a:chOff x="0" y="0"/>
          <a:chExt cx="0" cy="0"/>
        </a:xfrm>
      </p:grpSpPr>
      <p:sp>
        <p:nvSpPr>
          <p:cNvPr id="332" name="Google Shape;332;p32"/>
          <p:cNvSpPr/>
          <p:nvPr/>
        </p:nvSpPr>
        <p:spPr>
          <a:xfrm>
            <a:off x="-39625" y="92525"/>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3" name="Google Shape;333;p32"/>
          <p:cNvSpPr/>
          <p:nvPr/>
        </p:nvSpPr>
        <p:spPr>
          <a:xfrm rot="10800000" flipH="1">
            <a:off x="2" y="55"/>
            <a:ext cx="12192000" cy="1575900"/>
          </a:xfrm>
          <a:prstGeom prst="rect">
            <a:avLst/>
          </a:prstGeom>
          <a:gradFill>
            <a:gsLst>
              <a:gs pos="0">
                <a:srgbClr val="000000">
                  <a:alpha val="95686"/>
                </a:srgbClr>
              </a:gs>
              <a:gs pos="100000">
                <a:srgbClr val="2F5496"/>
              </a:gs>
            </a:gsLst>
            <a:lin ang="59999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4" name="Google Shape;334;p32"/>
          <p:cNvSpPr/>
          <p:nvPr/>
        </p:nvSpPr>
        <p:spPr>
          <a:xfrm>
            <a:off x="0" y="0"/>
            <a:ext cx="8128800" cy="1575600"/>
          </a:xfrm>
          <a:prstGeom prst="rect">
            <a:avLst/>
          </a:prstGeom>
          <a:gradFill>
            <a:gsLst>
              <a:gs pos="0">
                <a:srgbClr val="4472C4">
                  <a:alpha val="40784"/>
                </a:srgbClr>
              </a:gs>
              <a:gs pos="74000">
                <a:srgbClr val="8DA9DB">
                  <a:alpha val="0"/>
                </a:srgbClr>
              </a:gs>
              <a:gs pos="100000">
                <a:srgbClr val="8DA9DB">
                  <a:alpha val="0"/>
                </a:srgbClr>
              </a:gs>
            </a:gsLst>
            <a:lin ang="8400134"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5" name="Google Shape;335;p32"/>
          <p:cNvSpPr/>
          <p:nvPr/>
        </p:nvSpPr>
        <p:spPr>
          <a:xfrm flipH="1">
            <a:off x="-1" y="-1"/>
            <a:ext cx="12192000" cy="1574400"/>
          </a:xfrm>
          <a:prstGeom prst="rect">
            <a:avLst/>
          </a:prstGeom>
          <a:gradFill>
            <a:gsLst>
              <a:gs pos="0">
                <a:srgbClr val="000000">
                  <a:alpha val="62745"/>
                </a:srgbClr>
              </a:gs>
              <a:gs pos="78000">
                <a:srgbClr val="4472C4">
                  <a:alpha val="14901"/>
                </a:srgbClr>
              </a:gs>
              <a:gs pos="100000">
                <a:srgbClr val="4472C4">
                  <a:alpha val="14901"/>
                </a:srgbClr>
              </a:gs>
            </a:gsLst>
            <a:lin ang="15600151"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6" name="Google Shape;336;p32"/>
          <p:cNvSpPr txBox="1">
            <a:spLocks noGrp="1"/>
          </p:cNvSpPr>
          <p:nvPr>
            <p:ph type="title"/>
          </p:nvPr>
        </p:nvSpPr>
        <p:spPr>
          <a:xfrm>
            <a:off x="699713" y="248038"/>
            <a:ext cx="7063800" cy="115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000"/>
              <a:buFont typeface="Calibri"/>
              <a:buNone/>
            </a:pPr>
            <a:r>
              <a:rPr lang="en-CA" sz="4000">
                <a:solidFill>
                  <a:srgbClr val="FFFFFF"/>
                </a:solidFill>
              </a:rPr>
              <a:t>3 Options to Move to the Cloud</a:t>
            </a:r>
            <a:endParaRPr sz="4000">
              <a:solidFill>
                <a:srgbClr val="FFFFFF"/>
              </a:solidFill>
              <a:latin typeface="Calibri"/>
              <a:ea typeface="Calibri"/>
              <a:cs typeface="Calibri"/>
              <a:sym typeface="Calibri"/>
            </a:endParaRPr>
          </a:p>
        </p:txBody>
      </p:sp>
      <p:sp>
        <p:nvSpPr>
          <p:cNvPr id="337" name="Google Shape;337;p32"/>
          <p:cNvSpPr txBox="1">
            <a:spLocks noGrp="1"/>
          </p:cNvSpPr>
          <p:nvPr>
            <p:ph type="sldNum" idx="12"/>
          </p:nvPr>
        </p:nvSpPr>
        <p:spPr>
          <a:xfrm>
            <a:off x="11704319" y="6455664"/>
            <a:ext cx="448200" cy="365100"/>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CA" sz="1100">
                <a:solidFill>
                  <a:srgbClr val="7F7F7F"/>
                </a:solidFill>
              </a:rPr>
              <a:t>16</a:t>
            </a:fld>
            <a:endParaRPr sz="1100">
              <a:solidFill>
                <a:srgbClr val="7F7F7F"/>
              </a:solidFill>
            </a:endParaRPr>
          </a:p>
        </p:txBody>
      </p:sp>
      <p:pic>
        <p:nvPicPr>
          <p:cNvPr id="338" name="Google Shape;338;p32" descr="A black background with white text&#10;&#10;Description automatically generated with low confidence"/>
          <p:cNvPicPr preferRelativeResize="0"/>
          <p:nvPr/>
        </p:nvPicPr>
        <p:blipFill rotWithShape="1">
          <a:blip r:embed="rId3">
            <a:alphaModFix/>
          </a:blip>
          <a:srcRect/>
          <a:stretch/>
        </p:blipFill>
        <p:spPr>
          <a:xfrm>
            <a:off x="8389743" y="452176"/>
            <a:ext cx="3335405" cy="714730"/>
          </a:xfrm>
          <a:prstGeom prst="rect">
            <a:avLst/>
          </a:prstGeom>
          <a:noFill/>
          <a:ln>
            <a:noFill/>
          </a:ln>
        </p:spPr>
      </p:pic>
      <p:sp>
        <p:nvSpPr>
          <p:cNvPr id="339" name="Google Shape;339;p32"/>
          <p:cNvSpPr/>
          <p:nvPr/>
        </p:nvSpPr>
        <p:spPr>
          <a:xfrm rot="-2088811">
            <a:off x="6525229" y="4563255"/>
            <a:ext cx="1901184" cy="452390"/>
          </a:xfrm>
          <a:prstGeom prst="rect">
            <a:avLst/>
          </a:prstGeom>
          <a:solidFill>
            <a:srgbClr val="7998D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0" name="Google Shape;340;p32"/>
          <p:cNvSpPr/>
          <p:nvPr/>
        </p:nvSpPr>
        <p:spPr>
          <a:xfrm>
            <a:off x="170819" y="5054618"/>
            <a:ext cx="6674100" cy="452400"/>
          </a:xfrm>
          <a:prstGeom prst="rect">
            <a:avLst/>
          </a:prstGeom>
          <a:solidFill>
            <a:srgbClr val="7998D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41" name="Google Shape;341;p32"/>
          <p:cNvGrpSpPr/>
          <p:nvPr/>
        </p:nvGrpSpPr>
        <p:grpSpPr>
          <a:xfrm>
            <a:off x="1834076" y="4726804"/>
            <a:ext cx="1186200" cy="1186200"/>
            <a:chOff x="2425829" y="4716542"/>
            <a:chExt cx="1186200" cy="1186200"/>
          </a:xfrm>
        </p:grpSpPr>
        <p:sp>
          <p:nvSpPr>
            <p:cNvPr id="342" name="Google Shape;342;p32"/>
            <p:cNvSpPr/>
            <p:nvPr/>
          </p:nvSpPr>
          <p:spPr>
            <a:xfrm>
              <a:off x="2425829" y="4716542"/>
              <a:ext cx="1186200" cy="11862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43" name="Google Shape;343;p32"/>
            <p:cNvPicPr preferRelativeResize="0"/>
            <p:nvPr/>
          </p:nvPicPr>
          <p:blipFill rotWithShape="1">
            <a:blip r:embed="rId4">
              <a:alphaModFix/>
            </a:blip>
            <a:srcRect/>
            <a:stretch/>
          </p:blipFill>
          <p:spPr>
            <a:xfrm>
              <a:off x="2687224" y="4968740"/>
              <a:ext cx="685800" cy="685800"/>
            </a:xfrm>
            <a:prstGeom prst="rect">
              <a:avLst/>
            </a:prstGeom>
            <a:noFill/>
            <a:ln>
              <a:noFill/>
            </a:ln>
          </p:spPr>
        </p:pic>
      </p:grpSp>
      <p:sp>
        <p:nvSpPr>
          <p:cNvPr id="344" name="Google Shape;344;p32"/>
          <p:cNvSpPr txBox="1"/>
          <p:nvPr/>
        </p:nvSpPr>
        <p:spPr>
          <a:xfrm>
            <a:off x="814210" y="5093896"/>
            <a:ext cx="12348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b="1">
                <a:solidFill>
                  <a:schemeClr val="lt1"/>
                </a:solidFill>
                <a:latin typeface="Calibri"/>
                <a:ea typeface="Calibri"/>
                <a:cs typeface="Calibri"/>
                <a:sym typeface="Calibri"/>
              </a:rPr>
              <a:t>Option 3</a:t>
            </a:r>
            <a:endParaRPr/>
          </a:p>
        </p:txBody>
      </p:sp>
      <p:sp>
        <p:nvSpPr>
          <p:cNvPr id="345" name="Google Shape;345;p32"/>
          <p:cNvSpPr txBox="1"/>
          <p:nvPr/>
        </p:nvSpPr>
        <p:spPr>
          <a:xfrm>
            <a:off x="3166710" y="5093896"/>
            <a:ext cx="3432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b="1">
                <a:solidFill>
                  <a:schemeClr val="lt1"/>
                </a:solidFill>
                <a:latin typeface="Calibri"/>
                <a:ea typeface="Calibri"/>
                <a:cs typeface="Calibri"/>
                <a:sym typeface="Calibri"/>
              </a:rPr>
              <a:t>Self-Hosted / On Prem</a:t>
            </a:r>
            <a:endParaRPr/>
          </a:p>
        </p:txBody>
      </p:sp>
      <p:pic>
        <p:nvPicPr>
          <p:cNvPr id="346" name="Google Shape;346;p32" descr="Logo&#10;&#10;Description automatically generated"/>
          <p:cNvPicPr preferRelativeResize="0"/>
          <p:nvPr/>
        </p:nvPicPr>
        <p:blipFill rotWithShape="1">
          <a:blip r:embed="rId5">
            <a:alphaModFix/>
          </a:blip>
          <a:srcRect/>
          <a:stretch/>
        </p:blipFill>
        <p:spPr>
          <a:xfrm>
            <a:off x="8507188" y="3299382"/>
            <a:ext cx="2414287" cy="809487"/>
          </a:xfrm>
          <a:prstGeom prst="rect">
            <a:avLst/>
          </a:prstGeom>
          <a:noFill/>
          <a:ln>
            <a:noFill/>
          </a:ln>
        </p:spPr>
      </p:pic>
      <p:sp>
        <p:nvSpPr>
          <p:cNvPr id="347" name="Google Shape;347;p32"/>
          <p:cNvSpPr/>
          <p:nvPr/>
        </p:nvSpPr>
        <p:spPr>
          <a:xfrm>
            <a:off x="170819" y="2225009"/>
            <a:ext cx="6645900" cy="452400"/>
          </a:xfrm>
          <a:prstGeom prst="rect">
            <a:avLst/>
          </a:prstGeom>
          <a:solidFill>
            <a:srgbClr val="052A4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8" name="Google Shape;348;p32"/>
          <p:cNvSpPr/>
          <p:nvPr/>
        </p:nvSpPr>
        <p:spPr>
          <a:xfrm rot="1986799">
            <a:off x="6502651" y="2695785"/>
            <a:ext cx="1901165" cy="452408"/>
          </a:xfrm>
          <a:prstGeom prst="rect">
            <a:avLst/>
          </a:prstGeom>
          <a:solidFill>
            <a:srgbClr val="052A4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49" name="Google Shape;349;p32"/>
          <p:cNvGrpSpPr/>
          <p:nvPr/>
        </p:nvGrpSpPr>
        <p:grpSpPr>
          <a:xfrm>
            <a:off x="1927578" y="1872257"/>
            <a:ext cx="1186200" cy="1186200"/>
            <a:chOff x="2509099" y="1868080"/>
            <a:chExt cx="1186200" cy="1186200"/>
          </a:xfrm>
        </p:grpSpPr>
        <p:sp>
          <p:nvSpPr>
            <p:cNvPr id="350" name="Google Shape;350;p32"/>
            <p:cNvSpPr/>
            <p:nvPr/>
          </p:nvSpPr>
          <p:spPr>
            <a:xfrm>
              <a:off x="2509099" y="1868080"/>
              <a:ext cx="1186200" cy="11862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51" name="Google Shape;351;p32"/>
            <p:cNvPicPr preferRelativeResize="0"/>
            <p:nvPr/>
          </p:nvPicPr>
          <p:blipFill rotWithShape="1">
            <a:blip r:embed="rId6">
              <a:alphaModFix/>
            </a:blip>
            <a:srcRect/>
            <a:stretch/>
          </p:blipFill>
          <p:spPr>
            <a:xfrm>
              <a:off x="2754008" y="2108640"/>
              <a:ext cx="685800" cy="685800"/>
            </a:xfrm>
            <a:prstGeom prst="rect">
              <a:avLst/>
            </a:prstGeom>
            <a:noFill/>
            <a:ln>
              <a:noFill/>
            </a:ln>
          </p:spPr>
        </p:pic>
      </p:grpSp>
      <p:sp>
        <p:nvSpPr>
          <p:cNvPr id="352" name="Google Shape;352;p32"/>
          <p:cNvSpPr txBox="1"/>
          <p:nvPr/>
        </p:nvSpPr>
        <p:spPr>
          <a:xfrm>
            <a:off x="840224" y="2234321"/>
            <a:ext cx="12348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b="1">
                <a:solidFill>
                  <a:schemeClr val="lt1"/>
                </a:solidFill>
                <a:latin typeface="Calibri"/>
                <a:ea typeface="Calibri"/>
                <a:cs typeface="Calibri"/>
                <a:sym typeface="Calibri"/>
              </a:rPr>
              <a:t>Option 1</a:t>
            </a:r>
            <a:endParaRPr/>
          </a:p>
        </p:txBody>
      </p:sp>
      <p:sp>
        <p:nvSpPr>
          <p:cNvPr id="353" name="Google Shape;353;p32"/>
          <p:cNvSpPr txBox="1"/>
          <p:nvPr/>
        </p:nvSpPr>
        <p:spPr>
          <a:xfrm>
            <a:off x="3166709" y="2252665"/>
            <a:ext cx="3432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b="1">
                <a:solidFill>
                  <a:schemeClr val="lt1"/>
                </a:solidFill>
                <a:latin typeface="Calibri"/>
                <a:ea typeface="Calibri"/>
                <a:cs typeface="Calibri"/>
                <a:sym typeface="Calibri"/>
              </a:rPr>
              <a:t>Direct Upgrade / Straight to Cloud</a:t>
            </a:r>
            <a:endParaRPr/>
          </a:p>
        </p:txBody>
      </p:sp>
      <p:sp>
        <p:nvSpPr>
          <p:cNvPr id="354" name="Google Shape;354;p32"/>
          <p:cNvSpPr/>
          <p:nvPr/>
        </p:nvSpPr>
        <p:spPr>
          <a:xfrm>
            <a:off x="170820" y="3602610"/>
            <a:ext cx="8041200" cy="452400"/>
          </a:xfrm>
          <a:prstGeom prst="rect">
            <a:avLst/>
          </a:prstGeom>
          <a:solidFill>
            <a:srgbClr val="3559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55" name="Google Shape;355;p32"/>
          <p:cNvGrpSpPr/>
          <p:nvPr/>
        </p:nvGrpSpPr>
        <p:grpSpPr>
          <a:xfrm>
            <a:off x="1922284" y="3301221"/>
            <a:ext cx="1186200" cy="1186200"/>
            <a:chOff x="2472963" y="3293098"/>
            <a:chExt cx="1186200" cy="1186200"/>
          </a:xfrm>
        </p:grpSpPr>
        <p:sp>
          <p:nvSpPr>
            <p:cNvPr id="356" name="Google Shape;356;p32"/>
            <p:cNvSpPr/>
            <p:nvPr/>
          </p:nvSpPr>
          <p:spPr>
            <a:xfrm>
              <a:off x="2472963" y="3293098"/>
              <a:ext cx="1186200" cy="11862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57" name="Google Shape;357;p32"/>
            <p:cNvPicPr preferRelativeResize="0"/>
            <p:nvPr/>
          </p:nvPicPr>
          <p:blipFill rotWithShape="1">
            <a:blip r:embed="rId7">
              <a:alphaModFix/>
            </a:blip>
            <a:srcRect/>
            <a:stretch/>
          </p:blipFill>
          <p:spPr>
            <a:xfrm>
              <a:off x="2724460" y="3532476"/>
              <a:ext cx="685800" cy="685800"/>
            </a:xfrm>
            <a:prstGeom prst="rect">
              <a:avLst/>
            </a:prstGeom>
            <a:noFill/>
            <a:ln>
              <a:noFill/>
            </a:ln>
          </p:spPr>
        </p:pic>
      </p:grpSp>
      <p:sp>
        <p:nvSpPr>
          <p:cNvPr id="358" name="Google Shape;358;p32"/>
          <p:cNvSpPr txBox="1"/>
          <p:nvPr/>
        </p:nvSpPr>
        <p:spPr>
          <a:xfrm>
            <a:off x="840226" y="3649743"/>
            <a:ext cx="12348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b="1">
                <a:solidFill>
                  <a:schemeClr val="lt1"/>
                </a:solidFill>
                <a:latin typeface="Calibri"/>
                <a:ea typeface="Calibri"/>
                <a:cs typeface="Calibri"/>
                <a:sym typeface="Calibri"/>
              </a:rPr>
              <a:t>Option 2</a:t>
            </a:r>
            <a:endParaRPr/>
          </a:p>
        </p:txBody>
      </p:sp>
      <p:sp>
        <p:nvSpPr>
          <p:cNvPr id="359" name="Google Shape;359;p32"/>
          <p:cNvSpPr txBox="1"/>
          <p:nvPr/>
        </p:nvSpPr>
        <p:spPr>
          <a:xfrm>
            <a:off x="3166709" y="3630737"/>
            <a:ext cx="4862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b="1">
                <a:solidFill>
                  <a:schemeClr val="lt1"/>
                </a:solidFill>
                <a:latin typeface="Calibri"/>
                <a:ea typeface="Calibri"/>
                <a:cs typeface="Calibri"/>
                <a:sym typeface="Calibri"/>
              </a:rPr>
              <a:t>20/20 Advance Program / Retain SQL Access</a:t>
            </a:r>
            <a:endParaRPr/>
          </a:p>
        </p:txBody>
      </p:sp>
      <p:sp>
        <p:nvSpPr>
          <p:cNvPr id="360" name="Google Shape;360;p32"/>
          <p:cNvSpPr/>
          <p:nvPr/>
        </p:nvSpPr>
        <p:spPr>
          <a:xfrm>
            <a:off x="8202739" y="2337844"/>
            <a:ext cx="2971800" cy="2971800"/>
          </a:xfrm>
          <a:prstGeom prst="ellipse">
            <a:avLst/>
          </a:prstGeom>
          <a:noFill/>
          <a:ln w="190500" cap="flat" cmpd="sng">
            <a:solidFill>
              <a:srgbClr val="052A43"/>
            </a:solidFill>
            <a:prstDash val="solid"/>
            <a:miter lim="800000"/>
            <a:headEnd type="none" w="sm" len="sm"/>
            <a:tailEnd type="none" w="sm" len="sm"/>
          </a:ln>
          <a:effectLst>
            <a:outerShdw blurRad="157583" dist="38100" dir="2700000" algn="tl" rotWithShape="0">
              <a:srgbClr val="000000">
                <a:alpha val="247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1" name="Google Shape;361;p32"/>
          <p:cNvSpPr txBox="1">
            <a:spLocks noGrp="1"/>
          </p:cNvSpPr>
          <p:nvPr>
            <p:ph type="body" idx="1"/>
          </p:nvPr>
        </p:nvSpPr>
        <p:spPr>
          <a:xfrm>
            <a:off x="170830" y="5737600"/>
            <a:ext cx="5742000" cy="258600"/>
          </a:xfrm>
          <a:prstGeom prst="rect">
            <a:avLst/>
          </a:prstGeom>
          <a:noFill/>
          <a:ln>
            <a:noFill/>
          </a:ln>
        </p:spPr>
        <p:txBody>
          <a:bodyPr spcFirstLastPara="1" wrap="square" lIns="91425" tIns="45700" rIns="91425" bIns="45700" anchor="t" anchorCtr="0">
            <a:spAutoFit/>
          </a:bodyPr>
          <a:lstStyle/>
          <a:p>
            <a:pPr marL="0" lvl="0" indent="0" algn="ctr" rtl="0">
              <a:lnSpc>
                <a:spcPct val="90000"/>
              </a:lnSpc>
              <a:spcBef>
                <a:spcPts val="0"/>
              </a:spcBef>
              <a:spcAft>
                <a:spcPts val="0"/>
              </a:spcAft>
              <a:buClr>
                <a:srgbClr val="375EA1"/>
              </a:buClr>
              <a:buSzPts val="1200"/>
              <a:buNone/>
            </a:pPr>
            <a:r>
              <a:rPr lang="en-CA" sz="1200" i="1">
                <a:solidFill>
                  <a:srgbClr val="375EA1"/>
                </a:solidFill>
              </a:rPr>
              <a:t>*Must be on iMIS 2017’s latest service pack prior to upgrading.</a:t>
            </a:r>
            <a:endParaRPr/>
          </a:p>
        </p:txBody>
      </p:sp>
      <p:sp>
        <p:nvSpPr>
          <p:cNvPr id="362" name="Google Shape;362;p32"/>
          <p:cNvSpPr txBox="1"/>
          <p:nvPr/>
        </p:nvSpPr>
        <p:spPr>
          <a:xfrm>
            <a:off x="1408175" y="6226700"/>
            <a:ext cx="8040900" cy="629100"/>
          </a:xfrm>
          <a:prstGeom prst="rect">
            <a:avLst/>
          </a:prstGeom>
          <a:noFill/>
          <a:ln>
            <a:noFill/>
          </a:ln>
        </p:spPr>
        <p:txBody>
          <a:bodyPr spcFirstLastPara="1" wrap="square" lIns="91425" tIns="45700" rIns="91425" bIns="45700" anchor="t" anchorCtr="0">
            <a:noAutofit/>
          </a:bodyPr>
          <a:lstStyle/>
          <a:p>
            <a:pPr marL="0" marR="0" lvl="1" indent="0" algn="ctr" rtl="0">
              <a:lnSpc>
                <a:spcPct val="100000"/>
              </a:lnSpc>
              <a:spcBef>
                <a:spcPts val="0"/>
              </a:spcBef>
              <a:spcAft>
                <a:spcPts val="0"/>
              </a:spcAft>
              <a:buClr>
                <a:srgbClr val="F2F5F7"/>
              </a:buClr>
              <a:buSzPts val="3200"/>
              <a:buFont typeface="Arial"/>
              <a:buNone/>
            </a:pPr>
            <a:r>
              <a:rPr lang="en-CA" sz="3400" b="1">
                <a:solidFill>
                  <a:srgbClr val="7B204C"/>
                </a:solidFill>
                <a:latin typeface="Open Sans"/>
                <a:ea typeface="Open Sans"/>
                <a:cs typeface="Open Sans"/>
                <a:sym typeface="Open Sans"/>
              </a:rPr>
              <a:t>Which option is right for me?</a:t>
            </a:r>
            <a:endParaRPr sz="4200" b="1" i="0" u="none" strike="noStrike" cap="none">
              <a:solidFill>
                <a:srgbClr val="7B204C"/>
              </a:solidFill>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33"/>
          <p:cNvPicPr preferRelativeResize="0"/>
          <p:nvPr/>
        </p:nvPicPr>
        <p:blipFill rotWithShape="1">
          <a:blip r:embed="rId3">
            <a:alphaModFix/>
          </a:blip>
          <a:srcRect t="757" r="5855" b="6855"/>
          <a:stretch/>
        </p:blipFill>
        <p:spPr>
          <a:xfrm>
            <a:off x="776250" y="269275"/>
            <a:ext cx="9801000" cy="5497200"/>
          </a:xfrm>
          <a:prstGeom prst="rect">
            <a:avLst/>
          </a:prstGeom>
          <a:noFill/>
          <a:ln>
            <a:noFill/>
          </a:ln>
        </p:spPr>
      </p:pic>
      <p:sp>
        <p:nvSpPr>
          <p:cNvPr id="368" name="Google Shape;368;p33"/>
          <p:cNvSpPr/>
          <p:nvPr/>
        </p:nvSpPr>
        <p:spPr>
          <a:xfrm>
            <a:off x="6478175" y="269275"/>
            <a:ext cx="2118000" cy="56955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34"/>
          <p:cNvSpPr txBox="1"/>
          <p:nvPr/>
        </p:nvSpPr>
        <p:spPr>
          <a:xfrm>
            <a:off x="3149601" y="1134534"/>
            <a:ext cx="1848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sp>
        <p:nvSpPr>
          <p:cNvPr id="375" name="Google Shape;375;p34"/>
          <p:cNvSpPr txBox="1"/>
          <p:nvPr/>
        </p:nvSpPr>
        <p:spPr>
          <a:xfrm>
            <a:off x="3149601" y="1134534"/>
            <a:ext cx="1848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sp>
        <p:nvSpPr>
          <p:cNvPr id="376" name="Google Shape;376;p34"/>
          <p:cNvSpPr/>
          <p:nvPr/>
        </p:nvSpPr>
        <p:spPr>
          <a:xfrm>
            <a:off x="0" y="0"/>
            <a:ext cx="7485900" cy="6858000"/>
          </a:xfrm>
          <a:prstGeom prst="rect">
            <a:avLst/>
          </a:prstGeom>
          <a:solidFill>
            <a:srgbClr val="0A2C42"/>
          </a:solidFill>
          <a:ln w="12700" cap="flat" cmpd="sng">
            <a:solidFill>
              <a:srgbClr val="0A2C4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A2C42"/>
              </a:solidFill>
              <a:latin typeface="Calibri"/>
              <a:ea typeface="Calibri"/>
              <a:cs typeface="Calibri"/>
              <a:sym typeface="Calibri"/>
            </a:endParaRPr>
          </a:p>
        </p:txBody>
      </p:sp>
      <p:pic>
        <p:nvPicPr>
          <p:cNvPr id="377" name="Google Shape;377;p34" descr="A picture containing circle, screenshot, human face, moon&#10;&#10;Description automatically generated"/>
          <p:cNvPicPr preferRelativeResize="0"/>
          <p:nvPr/>
        </p:nvPicPr>
        <p:blipFill rotWithShape="1">
          <a:blip r:embed="rId3">
            <a:alphaModFix/>
          </a:blip>
          <a:srcRect b="5249"/>
          <a:stretch/>
        </p:blipFill>
        <p:spPr>
          <a:xfrm>
            <a:off x="4953837" y="0"/>
            <a:ext cx="7238163" cy="6858000"/>
          </a:xfrm>
          <a:prstGeom prst="rect">
            <a:avLst/>
          </a:prstGeom>
          <a:noFill/>
          <a:ln>
            <a:noFill/>
          </a:ln>
        </p:spPr>
      </p:pic>
      <p:pic>
        <p:nvPicPr>
          <p:cNvPr id="378" name="Google Shape;378;p34" descr="A black background with white text&#10;&#10;Description automatically generated with low confidence"/>
          <p:cNvPicPr preferRelativeResize="0"/>
          <p:nvPr/>
        </p:nvPicPr>
        <p:blipFill rotWithShape="1">
          <a:blip r:embed="rId4">
            <a:alphaModFix/>
          </a:blip>
          <a:srcRect/>
          <a:stretch/>
        </p:blipFill>
        <p:spPr>
          <a:xfrm>
            <a:off x="1817911" y="23468"/>
            <a:ext cx="4154995" cy="890357"/>
          </a:xfrm>
          <a:prstGeom prst="rect">
            <a:avLst/>
          </a:prstGeom>
          <a:noFill/>
          <a:ln>
            <a:noFill/>
          </a:ln>
        </p:spPr>
      </p:pic>
      <p:sp>
        <p:nvSpPr>
          <p:cNvPr id="379" name="Google Shape;379;p34"/>
          <p:cNvSpPr txBox="1"/>
          <p:nvPr/>
        </p:nvSpPr>
        <p:spPr>
          <a:xfrm>
            <a:off x="1608551" y="1415844"/>
            <a:ext cx="8974800" cy="54423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FFFFFF"/>
              </a:buClr>
              <a:buSzPts val="4000"/>
              <a:buFont typeface="Calibri"/>
              <a:buNone/>
            </a:pPr>
            <a:r>
              <a:rPr lang="en-CA" sz="7200" b="0" i="0" u="none" strike="noStrike" cap="none">
                <a:solidFill>
                  <a:srgbClr val="FFFFFF"/>
                </a:solidFill>
                <a:latin typeface="Open Sans"/>
                <a:ea typeface="Open Sans"/>
                <a:cs typeface="Open Sans"/>
                <a:sym typeface="Open Sans"/>
              </a:rPr>
              <a:t>Here’s How </a:t>
            </a:r>
            <a:endParaRPr/>
          </a:p>
          <a:p>
            <a:pPr marL="0" marR="0" lvl="0" indent="0" algn="ctr" rtl="0">
              <a:lnSpc>
                <a:spcPct val="90000"/>
              </a:lnSpc>
              <a:spcBef>
                <a:spcPts val="0"/>
              </a:spcBef>
              <a:spcAft>
                <a:spcPts val="0"/>
              </a:spcAft>
              <a:buClr>
                <a:srgbClr val="FFFFFF"/>
              </a:buClr>
              <a:buSzPts val="4000"/>
              <a:buFont typeface="Calibri"/>
              <a:buNone/>
            </a:pPr>
            <a:r>
              <a:rPr lang="en-CA" sz="7200" b="0" i="0" u="none" strike="noStrike" cap="none">
                <a:solidFill>
                  <a:srgbClr val="FFFFFF"/>
                </a:solidFill>
                <a:latin typeface="Open Sans"/>
                <a:ea typeface="Open Sans"/>
                <a:cs typeface="Open Sans"/>
                <a:sym typeface="Open Sans"/>
              </a:rPr>
              <a:t>We’ll Do IT</a:t>
            </a:r>
            <a:endParaRPr sz="9600" b="0" i="0" u="none" strike="noStrike" cap="none">
              <a:solidFill>
                <a:schemeClr val="dk2"/>
              </a:solidFill>
              <a:latin typeface="Open Sans"/>
              <a:ea typeface="Open Sans"/>
              <a:cs typeface="Open Sans"/>
              <a:sym typeface="Open Sans"/>
            </a:endParaRPr>
          </a:p>
        </p:txBody>
      </p:sp>
      <p:pic>
        <p:nvPicPr>
          <p:cNvPr id="380" name="Google Shape;380;p34"/>
          <p:cNvPicPr preferRelativeResize="0"/>
          <p:nvPr/>
        </p:nvPicPr>
        <p:blipFill rotWithShape="1">
          <a:blip r:embed="rId5">
            <a:alphaModFix/>
          </a:blip>
          <a:srcRect/>
          <a:stretch/>
        </p:blipFill>
        <p:spPr>
          <a:xfrm>
            <a:off x="0" y="0"/>
            <a:ext cx="3486150" cy="37242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4"/>
        <p:cNvGrpSpPr/>
        <p:nvPr/>
      </p:nvGrpSpPr>
      <p:grpSpPr>
        <a:xfrm>
          <a:off x="0" y="0"/>
          <a:ext cx="0" cy="0"/>
          <a:chOff x="0" y="0"/>
          <a:chExt cx="0" cy="0"/>
        </a:xfrm>
      </p:grpSpPr>
      <p:sp>
        <p:nvSpPr>
          <p:cNvPr id="385" name="Google Shape;385;p35"/>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6" name="Google Shape;386;p35"/>
          <p:cNvSpPr/>
          <p:nvPr/>
        </p:nvSpPr>
        <p:spPr>
          <a:xfrm rot="5400000" flipH="1">
            <a:off x="-1410016" y="1410150"/>
            <a:ext cx="6858000" cy="4037700"/>
          </a:xfrm>
          <a:prstGeom prst="rect">
            <a:avLst/>
          </a:prstGeom>
          <a:gradFill>
            <a:gsLst>
              <a:gs pos="0">
                <a:srgbClr val="000000"/>
              </a:gs>
              <a:gs pos="8000">
                <a:srgbClr val="000000"/>
              </a:gs>
              <a:gs pos="100000">
                <a:srgbClr val="2F5496"/>
              </a:gs>
            </a:gsLst>
            <a:lin ang="300012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7" name="Google Shape;387;p35"/>
          <p:cNvSpPr/>
          <p:nvPr/>
        </p:nvSpPr>
        <p:spPr>
          <a:xfrm rot="5400000" flipH="1">
            <a:off x="-1410016" y="1420288"/>
            <a:ext cx="6858000" cy="4037700"/>
          </a:xfrm>
          <a:prstGeom prst="rect">
            <a:avLst/>
          </a:prstGeom>
          <a:gradFill>
            <a:gsLst>
              <a:gs pos="0">
                <a:srgbClr val="000000">
                  <a:alpha val="0"/>
                </a:srgbClr>
              </a:gs>
              <a:gs pos="99000">
                <a:srgbClr val="4472C4">
                  <a:alpha val="45882"/>
                </a:srgbClr>
              </a:gs>
              <a:gs pos="100000">
                <a:srgbClr val="4472C4">
                  <a:alpha val="45882"/>
                </a:srgbClr>
              </a:gs>
            </a:gsLst>
            <a:lin ang="1800004"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8" name="Google Shape;388;p35"/>
          <p:cNvSpPr/>
          <p:nvPr/>
        </p:nvSpPr>
        <p:spPr>
          <a:xfrm rot="5400000" flipH="1">
            <a:off x="767983" y="3588145"/>
            <a:ext cx="2502000" cy="4037700"/>
          </a:xfrm>
          <a:prstGeom prst="rect">
            <a:avLst/>
          </a:prstGeom>
          <a:gradFill>
            <a:gsLst>
              <a:gs pos="0">
                <a:srgbClr val="4472C4">
                  <a:alpha val="28627"/>
                </a:srgbClr>
              </a:gs>
              <a:gs pos="2000">
                <a:srgbClr val="4472C4">
                  <a:alpha val="28627"/>
                </a:srgbClr>
              </a:gs>
              <a:gs pos="100000">
                <a:srgbClr val="000000">
                  <a:alpha val="29803"/>
                </a:srgbClr>
              </a:gs>
            </a:gsLst>
            <a:lin ang="7799903"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9" name="Google Shape;389;p35"/>
          <p:cNvSpPr/>
          <p:nvPr/>
        </p:nvSpPr>
        <p:spPr>
          <a:xfrm rot="-967356">
            <a:off x="-500907" y="968177"/>
            <a:ext cx="3897638" cy="4176045"/>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4"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0" name="Google Shape;390;p35"/>
          <p:cNvSpPr/>
          <p:nvPr/>
        </p:nvSpPr>
        <p:spPr>
          <a:xfrm rot="5400000" flipH="1">
            <a:off x="-1410024" y="1400012"/>
            <a:ext cx="6858000" cy="4037700"/>
          </a:xfrm>
          <a:prstGeom prst="rect">
            <a:avLst/>
          </a:prstGeom>
          <a:gradFill>
            <a:gsLst>
              <a:gs pos="0">
                <a:srgbClr val="000000">
                  <a:alpha val="0"/>
                </a:srgbClr>
              </a:gs>
              <a:gs pos="99000">
                <a:srgbClr val="8DA9DB">
                  <a:alpha val="10980"/>
                </a:srgbClr>
              </a:gs>
              <a:gs pos="100000">
                <a:srgbClr val="8DA9DB">
                  <a:alpha val="10980"/>
                </a:srgbClr>
              </a:gs>
            </a:gsLst>
            <a:lin ang="7200017"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91" name="Google Shape;391;p35"/>
          <p:cNvPicPr preferRelativeResize="0"/>
          <p:nvPr/>
        </p:nvPicPr>
        <p:blipFill rotWithShape="1">
          <a:blip r:embed="rId3">
            <a:alphaModFix/>
          </a:blip>
          <a:srcRect/>
          <a:stretch/>
        </p:blipFill>
        <p:spPr>
          <a:xfrm>
            <a:off x="9153187" y="5757705"/>
            <a:ext cx="2551133" cy="1213846"/>
          </a:xfrm>
          <a:prstGeom prst="rect">
            <a:avLst/>
          </a:prstGeom>
          <a:noFill/>
          <a:ln>
            <a:noFill/>
          </a:ln>
        </p:spPr>
      </p:pic>
      <p:sp>
        <p:nvSpPr>
          <p:cNvPr id="392" name="Google Shape;392;p35"/>
          <p:cNvSpPr txBox="1">
            <a:spLocks noGrp="1"/>
          </p:cNvSpPr>
          <p:nvPr>
            <p:ph type="sldNum" idx="12"/>
          </p:nvPr>
        </p:nvSpPr>
        <p:spPr>
          <a:xfrm>
            <a:off x="11704320" y="6455664"/>
            <a:ext cx="448200" cy="365100"/>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CA" sz="1100">
                <a:solidFill>
                  <a:srgbClr val="7F7F7F"/>
                </a:solidFill>
              </a:rPr>
              <a:t>19</a:t>
            </a:fld>
            <a:endParaRPr sz="1100">
              <a:solidFill>
                <a:srgbClr val="7F7F7F"/>
              </a:solidFill>
            </a:endParaRPr>
          </a:p>
        </p:txBody>
      </p:sp>
      <p:pic>
        <p:nvPicPr>
          <p:cNvPr id="393" name="Google Shape;393;p35"/>
          <p:cNvPicPr preferRelativeResize="0"/>
          <p:nvPr/>
        </p:nvPicPr>
        <p:blipFill rotWithShape="1">
          <a:blip r:embed="rId4">
            <a:alphaModFix/>
          </a:blip>
          <a:srcRect/>
          <a:stretch/>
        </p:blipFill>
        <p:spPr>
          <a:xfrm>
            <a:off x="9080729" y="148187"/>
            <a:ext cx="2847619" cy="1028571"/>
          </a:xfrm>
          <a:prstGeom prst="rect">
            <a:avLst/>
          </a:prstGeom>
          <a:noFill/>
          <a:ln>
            <a:noFill/>
          </a:ln>
        </p:spPr>
      </p:pic>
      <p:sp>
        <p:nvSpPr>
          <p:cNvPr id="394" name="Google Shape;394;p35"/>
          <p:cNvSpPr txBox="1">
            <a:spLocks noGrp="1"/>
          </p:cNvSpPr>
          <p:nvPr>
            <p:ph type="title"/>
          </p:nvPr>
        </p:nvSpPr>
        <p:spPr>
          <a:xfrm>
            <a:off x="418222" y="196130"/>
            <a:ext cx="3201300" cy="4216200"/>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4000"/>
              <a:buFont typeface="Calibri"/>
              <a:buNone/>
            </a:pPr>
            <a:r>
              <a:rPr lang="en-CA" sz="4000">
                <a:solidFill>
                  <a:srgbClr val="FFFFFF"/>
                </a:solidFill>
              </a:rPr>
              <a:t>Discover What’s New in iMIS Cloud</a:t>
            </a:r>
            <a:endParaRPr/>
          </a:p>
        </p:txBody>
      </p:sp>
      <p:sp>
        <p:nvSpPr>
          <p:cNvPr id="395" name="Google Shape;395;p35"/>
          <p:cNvSpPr/>
          <p:nvPr/>
        </p:nvSpPr>
        <p:spPr>
          <a:xfrm rot="5870605">
            <a:off x="247770" y="-1384055"/>
            <a:ext cx="7134954" cy="9646398"/>
          </a:xfrm>
          <a:custGeom>
            <a:avLst/>
            <a:gdLst/>
            <a:ahLst/>
            <a:cxnLst/>
            <a:rect l="l" t="t" r="r" b="b"/>
            <a:pathLst>
              <a:path w="4808302" h="4088666" extrusionOk="0">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0">
                <a:srgbClr val="8DA9DB">
                  <a:alpha val="0"/>
                </a:srgbClr>
              </a:gs>
              <a:gs pos="39000">
                <a:srgbClr val="8DA9DB">
                  <a:alpha val="0"/>
                </a:srgbClr>
              </a:gs>
              <a:gs pos="100000">
                <a:srgbClr val="2F5496">
                  <a:alpha val="25098"/>
                </a:srgbClr>
              </a:gs>
            </a:gsLst>
            <a:lin ang="18599929"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6" name="Google Shape;396;p35"/>
          <p:cNvSpPr txBox="1">
            <a:spLocks noGrp="1"/>
          </p:cNvSpPr>
          <p:nvPr>
            <p:ph type="body" idx="1"/>
          </p:nvPr>
        </p:nvSpPr>
        <p:spPr>
          <a:xfrm>
            <a:off x="4581726" y="649480"/>
            <a:ext cx="7143600" cy="5546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CA"/>
              <a:t>Tailored Demonstrations:</a:t>
            </a:r>
            <a:br>
              <a:rPr lang="en-CA"/>
            </a:br>
            <a:endParaRPr/>
          </a:p>
          <a:p>
            <a:pPr marL="685800" lvl="1" indent="-228600" algn="l" rtl="0">
              <a:lnSpc>
                <a:spcPct val="150000"/>
              </a:lnSpc>
              <a:spcBef>
                <a:spcPts val="500"/>
              </a:spcBef>
              <a:spcAft>
                <a:spcPts val="0"/>
              </a:spcAft>
              <a:buClr>
                <a:schemeClr val="dk1"/>
              </a:buClr>
              <a:buSzPts val="2400"/>
              <a:buChar char="•"/>
            </a:pPr>
            <a:r>
              <a:rPr lang="en-CA"/>
              <a:t>Every staff user touched by iMIS can attend</a:t>
            </a:r>
            <a:endParaRPr/>
          </a:p>
          <a:p>
            <a:pPr marL="685800" lvl="1" indent="-228600" algn="l" rtl="0">
              <a:lnSpc>
                <a:spcPct val="150000"/>
              </a:lnSpc>
              <a:spcBef>
                <a:spcPts val="500"/>
              </a:spcBef>
              <a:spcAft>
                <a:spcPts val="0"/>
              </a:spcAft>
              <a:buClr>
                <a:schemeClr val="dk1"/>
              </a:buClr>
              <a:buSzPts val="2400"/>
              <a:buChar char="•"/>
            </a:pPr>
            <a:r>
              <a:rPr lang="en-CA"/>
              <a:t>Tour new features / tools</a:t>
            </a:r>
            <a:endParaRPr/>
          </a:p>
          <a:p>
            <a:pPr marL="685800" lvl="1" indent="-228600" algn="l" rtl="0">
              <a:lnSpc>
                <a:spcPct val="150000"/>
              </a:lnSpc>
              <a:spcBef>
                <a:spcPts val="500"/>
              </a:spcBef>
              <a:spcAft>
                <a:spcPts val="0"/>
              </a:spcAft>
              <a:buClr>
                <a:schemeClr val="dk1"/>
              </a:buClr>
              <a:buSzPts val="2400"/>
              <a:buChar char="•"/>
            </a:pPr>
            <a:r>
              <a:rPr lang="en-CA"/>
              <a:t>Where Desktop features are now in Staff Site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9"/>
        <p:cNvGrpSpPr/>
        <p:nvPr/>
      </p:nvGrpSpPr>
      <p:grpSpPr>
        <a:xfrm>
          <a:off x="0" y="0"/>
          <a:ext cx="0" cy="0"/>
          <a:chOff x="0" y="0"/>
          <a:chExt cx="0" cy="0"/>
        </a:xfrm>
      </p:grpSpPr>
      <p:sp>
        <p:nvSpPr>
          <p:cNvPr id="120" name="Google Shape;120;p18"/>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1" name="Google Shape;121;p18" descr="White stopwatch"/>
          <p:cNvPicPr preferRelativeResize="0"/>
          <p:nvPr/>
        </p:nvPicPr>
        <p:blipFill rotWithShape="1">
          <a:blip r:embed="rId3">
            <a:alphaModFix amt="50000"/>
          </a:blip>
          <a:srcRect t="11106" b="4626"/>
          <a:stretch/>
        </p:blipFill>
        <p:spPr>
          <a:xfrm>
            <a:off x="20" y="1"/>
            <a:ext cx="12191977" cy="6858001"/>
          </a:xfrm>
          <a:prstGeom prst="rect">
            <a:avLst/>
          </a:prstGeom>
          <a:solidFill>
            <a:srgbClr val="375EA1"/>
          </a:solidFill>
          <a:ln>
            <a:noFill/>
          </a:ln>
        </p:spPr>
      </p:pic>
      <p:sp>
        <p:nvSpPr>
          <p:cNvPr id="122" name="Google Shape;122;p18"/>
          <p:cNvSpPr txBox="1">
            <a:spLocks noGrp="1"/>
          </p:cNvSpPr>
          <p:nvPr>
            <p:ph type="title"/>
          </p:nvPr>
        </p:nvSpPr>
        <p:spPr>
          <a:xfrm>
            <a:off x="367603" y="1648720"/>
            <a:ext cx="8243100" cy="10704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6000"/>
              <a:buFont typeface="Calibri"/>
              <a:buNone/>
            </a:pPr>
            <a:r>
              <a:rPr lang="en-CA" sz="6000">
                <a:solidFill>
                  <a:srgbClr val="FFFFFF"/>
                </a:solidFill>
              </a:rPr>
              <a:t>Now is the time to plan</a:t>
            </a:r>
            <a:endParaRPr/>
          </a:p>
        </p:txBody>
      </p:sp>
      <p:sp>
        <p:nvSpPr>
          <p:cNvPr id="123" name="Google Shape;123;p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CA">
                <a:solidFill>
                  <a:srgbClr val="FFFFFF"/>
                </a:solidFill>
                <a:latin typeface="Calibri"/>
                <a:ea typeface="Calibri"/>
                <a:cs typeface="Calibri"/>
                <a:sym typeface="Calibri"/>
              </a:rPr>
              <a:t>2</a:t>
            </a:fld>
            <a:endParaRPr>
              <a:solidFill>
                <a:srgbClr val="FFFFFF"/>
              </a:solidFill>
              <a:latin typeface="Calibri"/>
              <a:ea typeface="Calibri"/>
              <a:cs typeface="Calibri"/>
              <a:sym typeface="Calibri"/>
            </a:endParaRPr>
          </a:p>
        </p:txBody>
      </p:sp>
      <p:pic>
        <p:nvPicPr>
          <p:cNvPr id="124" name="Google Shape;124;p18" descr="A black background with white text&#10;&#10;Description automatically generated with low confidence"/>
          <p:cNvPicPr preferRelativeResize="0"/>
          <p:nvPr/>
        </p:nvPicPr>
        <p:blipFill rotWithShape="1">
          <a:blip r:embed="rId4">
            <a:alphaModFix/>
          </a:blip>
          <a:srcRect/>
          <a:stretch/>
        </p:blipFill>
        <p:spPr>
          <a:xfrm>
            <a:off x="481262" y="5955566"/>
            <a:ext cx="3574244" cy="76590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1"/>
        <p:cNvGrpSpPr/>
        <p:nvPr/>
      </p:nvGrpSpPr>
      <p:grpSpPr>
        <a:xfrm>
          <a:off x="0" y="0"/>
          <a:ext cx="0" cy="0"/>
          <a:chOff x="0" y="0"/>
          <a:chExt cx="0" cy="0"/>
        </a:xfrm>
      </p:grpSpPr>
      <p:sp>
        <p:nvSpPr>
          <p:cNvPr id="402" name="Google Shape;402;p36"/>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3" name="Google Shape;403;p36"/>
          <p:cNvSpPr/>
          <p:nvPr/>
        </p:nvSpPr>
        <p:spPr>
          <a:xfrm>
            <a:off x="1" y="752347"/>
            <a:ext cx="12191999" cy="6105653"/>
          </a:xfrm>
          <a:custGeom>
            <a:avLst/>
            <a:gdLst/>
            <a:ahLst/>
            <a:cxnLst/>
            <a:rect l="l" t="t" r="r" b="b"/>
            <a:pathLst>
              <a:path w="12191999" h="6105653" extrusionOk="0">
                <a:moveTo>
                  <a:pt x="7538181" y="484"/>
                </a:moveTo>
                <a:cubicBezTo>
                  <a:pt x="7546999" y="-833"/>
                  <a:pt x="7557492" y="439"/>
                  <a:pt x="7569993" y="5527"/>
                </a:cubicBezTo>
                <a:cubicBezTo>
                  <a:pt x="7612855" y="22971"/>
                  <a:pt x="7598567" y="54953"/>
                  <a:pt x="7587853" y="84028"/>
                </a:cubicBezTo>
                <a:cubicBezTo>
                  <a:pt x="7559278" y="153806"/>
                  <a:pt x="7559278" y="229401"/>
                  <a:pt x="7559278" y="325347"/>
                </a:cubicBezTo>
                <a:cubicBezTo>
                  <a:pt x="7695009" y="243938"/>
                  <a:pt x="7652146" y="95658"/>
                  <a:pt x="7795021" y="25878"/>
                </a:cubicBezTo>
                <a:cubicBezTo>
                  <a:pt x="7820024" y="113102"/>
                  <a:pt x="7770018" y="179974"/>
                  <a:pt x="7759302" y="249752"/>
                </a:cubicBezTo>
                <a:cubicBezTo>
                  <a:pt x="7748587" y="313717"/>
                  <a:pt x="7773590" y="328254"/>
                  <a:pt x="7852171" y="313717"/>
                </a:cubicBezTo>
                <a:cubicBezTo>
                  <a:pt x="7973615" y="290457"/>
                  <a:pt x="8034337" y="325347"/>
                  <a:pt x="8002190" y="418385"/>
                </a:cubicBezTo>
                <a:cubicBezTo>
                  <a:pt x="7970043" y="505609"/>
                  <a:pt x="8016478" y="514331"/>
                  <a:pt x="8084343" y="491072"/>
                </a:cubicBezTo>
                <a:cubicBezTo>
                  <a:pt x="8184355" y="456182"/>
                  <a:pt x="8262937" y="493979"/>
                  <a:pt x="8348662" y="520146"/>
                </a:cubicBezTo>
                <a:cubicBezTo>
                  <a:pt x="8477249" y="560851"/>
                  <a:pt x="8541543" y="543406"/>
                  <a:pt x="8637984" y="459090"/>
                </a:cubicBezTo>
                <a:cubicBezTo>
                  <a:pt x="8691561" y="409663"/>
                  <a:pt x="8737996" y="360236"/>
                  <a:pt x="8784431" y="290457"/>
                </a:cubicBezTo>
                <a:cubicBezTo>
                  <a:pt x="8809434" y="450367"/>
                  <a:pt x="8895158" y="284642"/>
                  <a:pt x="8948737" y="339884"/>
                </a:cubicBezTo>
                <a:cubicBezTo>
                  <a:pt x="8970168" y="453274"/>
                  <a:pt x="8798717" y="543406"/>
                  <a:pt x="8848725" y="697501"/>
                </a:cubicBezTo>
                <a:cubicBezTo>
                  <a:pt x="8995171" y="511424"/>
                  <a:pt x="9041606" y="302087"/>
                  <a:pt x="9238059" y="165437"/>
                </a:cubicBezTo>
                <a:cubicBezTo>
                  <a:pt x="9280921" y="197419"/>
                  <a:pt x="9238059" y="229401"/>
                  <a:pt x="9255919" y="255567"/>
                </a:cubicBezTo>
                <a:cubicBezTo>
                  <a:pt x="9266634" y="255567"/>
                  <a:pt x="9198767" y="560851"/>
                  <a:pt x="9477374" y="578295"/>
                </a:cubicBezTo>
                <a:cubicBezTo>
                  <a:pt x="9477374" y="584110"/>
                  <a:pt x="9477374" y="589925"/>
                  <a:pt x="9488091" y="595740"/>
                </a:cubicBezTo>
                <a:cubicBezTo>
                  <a:pt x="9527380" y="627722"/>
                  <a:pt x="9620249" y="598648"/>
                  <a:pt x="9627393" y="650981"/>
                </a:cubicBezTo>
                <a:cubicBezTo>
                  <a:pt x="9634537" y="709131"/>
                  <a:pt x="9666684" y="764373"/>
                  <a:pt x="9648824" y="825429"/>
                </a:cubicBezTo>
                <a:cubicBezTo>
                  <a:pt x="9634537" y="871948"/>
                  <a:pt x="9616678" y="921374"/>
                  <a:pt x="9616678" y="970802"/>
                </a:cubicBezTo>
                <a:cubicBezTo>
                  <a:pt x="9616678" y="1023136"/>
                  <a:pt x="9495233" y="1095822"/>
                  <a:pt x="9655968" y="1127805"/>
                </a:cubicBezTo>
                <a:cubicBezTo>
                  <a:pt x="9663111" y="1127805"/>
                  <a:pt x="9645252" y="1217935"/>
                  <a:pt x="9638109" y="1267362"/>
                </a:cubicBezTo>
                <a:cubicBezTo>
                  <a:pt x="9630965" y="1308066"/>
                  <a:pt x="9598818" y="1357494"/>
                  <a:pt x="9663111" y="1386568"/>
                </a:cubicBezTo>
                <a:cubicBezTo>
                  <a:pt x="9702403" y="1401105"/>
                  <a:pt x="9773840" y="1331326"/>
                  <a:pt x="9780984" y="1270269"/>
                </a:cubicBezTo>
                <a:cubicBezTo>
                  <a:pt x="9788127" y="1215028"/>
                  <a:pt x="9795271" y="1159787"/>
                  <a:pt x="9780984" y="1107452"/>
                </a:cubicBezTo>
                <a:cubicBezTo>
                  <a:pt x="9763125" y="1043488"/>
                  <a:pt x="9791699" y="1008598"/>
                  <a:pt x="9855993" y="991154"/>
                </a:cubicBezTo>
                <a:cubicBezTo>
                  <a:pt x="9923858" y="970802"/>
                  <a:pt x="9959577" y="933005"/>
                  <a:pt x="9991724" y="880670"/>
                </a:cubicBezTo>
                <a:cubicBezTo>
                  <a:pt x="10070305" y="752742"/>
                  <a:pt x="10163174" y="630630"/>
                  <a:pt x="10209609" y="491071"/>
                </a:cubicBezTo>
                <a:cubicBezTo>
                  <a:pt x="10216753" y="464905"/>
                  <a:pt x="10231040" y="432923"/>
                  <a:pt x="10291762" y="421292"/>
                </a:cubicBezTo>
                <a:cubicBezTo>
                  <a:pt x="10198893" y="799262"/>
                  <a:pt x="9959577" y="1142341"/>
                  <a:pt x="9973865" y="1531941"/>
                </a:cubicBezTo>
                <a:cubicBezTo>
                  <a:pt x="10048874" y="1427272"/>
                  <a:pt x="10052446" y="1302252"/>
                  <a:pt x="10106024" y="1188861"/>
                </a:cubicBezTo>
                <a:cubicBezTo>
                  <a:pt x="10145315" y="1270269"/>
                  <a:pt x="10102453" y="1345863"/>
                  <a:pt x="10081022" y="1421458"/>
                </a:cubicBezTo>
                <a:cubicBezTo>
                  <a:pt x="10063162" y="1485421"/>
                  <a:pt x="10059590" y="1543570"/>
                  <a:pt x="10170318" y="1549385"/>
                </a:cubicBezTo>
                <a:cubicBezTo>
                  <a:pt x="10181034" y="1549385"/>
                  <a:pt x="10188178" y="1549385"/>
                  <a:pt x="10198893" y="1549385"/>
                </a:cubicBezTo>
                <a:cubicBezTo>
                  <a:pt x="10245327" y="1526126"/>
                  <a:pt x="10266759" y="1494144"/>
                  <a:pt x="10281046" y="1453439"/>
                </a:cubicBezTo>
                <a:cubicBezTo>
                  <a:pt x="10288190" y="1430180"/>
                  <a:pt x="10302477" y="1398198"/>
                  <a:pt x="10334625" y="1398198"/>
                </a:cubicBezTo>
                <a:cubicBezTo>
                  <a:pt x="10456068" y="1401105"/>
                  <a:pt x="10491787" y="1322604"/>
                  <a:pt x="10527506" y="1247010"/>
                </a:cubicBezTo>
                <a:cubicBezTo>
                  <a:pt x="10588228" y="1287714"/>
                  <a:pt x="10545365" y="1322604"/>
                  <a:pt x="10548937" y="1354586"/>
                </a:cubicBezTo>
                <a:cubicBezTo>
                  <a:pt x="10552509" y="1374938"/>
                  <a:pt x="10556080" y="1395290"/>
                  <a:pt x="10588228" y="1395290"/>
                </a:cubicBezTo>
                <a:cubicBezTo>
                  <a:pt x="10613230" y="1395290"/>
                  <a:pt x="10645378" y="1386568"/>
                  <a:pt x="10645378" y="1366216"/>
                </a:cubicBezTo>
                <a:cubicBezTo>
                  <a:pt x="10648949" y="1238288"/>
                  <a:pt x="10820400" y="1165601"/>
                  <a:pt x="10820400" y="1031858"/>
                </a:cubicBezTo>
                <a:cubicBezTo>
                  <a:pt x="10820400" y="950449"/>
                  <a:pt x="10916840" y="1072563"/>
                  <a:pt x="10956131" y="1005691"/>
                </a:cubicBezTo>
                <a:cubicBezTo>
                  <a:pt x="10966847" y="991154"/>
                  <a:pt x="10981133" y="1046395"/>
                  <a:pt x="10977562" y="1069655"/>
                </a:cubicBezTo>
                <a:cubicBezTo>
                  <a:pt x="10973991" y="1092915"/>
                  <a:pt x="10948987" y="1113267"/>
                  <a:pt x="10966847" y="1142341"/>
                </a:cubicBezTo>
                <a:cubicBezTo>
                  <a:pt x="11031140" y="1156879"/>
                  <a:pt x="11056143" y="1119081"/>
                  <a:pt x="11074003" y="1084192"/>
                </a:cubicBezTo>
                <a:cubicBezTo>
                  <a:pt x="11116865" y="1008598"/>
                  <a:pt x="11166871" y="933005"/>
                  <a:pt x="11181159" y="848688"/>
                </a:cubicBezTo>
                <a:cubicBezTo>
                  <a:pt x="11184730" y="819614"/>
                  <a:pt x="11202590" y="802169"/>
                  <a:pt x="11238309" y="805077"/>
                </a:cubicBezTo>
                <a:cubicBezTo>
                  <a:pt x="11284744" y="810891"/>
                  <a:pt x="11270456" y="839966"/>
                  <a:pt x="11266884" y="863226"/>
                </a:cubicBezTo>
                <a:cubicBezTo>
                  <a:pt x="11263312" y="877763"/>
                  <a:pt x="11252596" y="892300"/>
                  <a:pt x="11277600" y="906838"/>
                </a:cubicBezTo>
                <a:cubicBezTo>
                  <a:pt x="11531203" y="566666"/>
                  <a:pt x="11516915" y="386403"/>
                  <a:pt x="11724084" y="5527"/>
                </a:cubicBezTo>
                <a:cubicBezTo>
                  <a:pt x="11763375" y="89842"/>
                  <a:pt x="11734800" y="150899"/>
                  <a:pt x="11727656" y="209048"/>
                </a:cubicBezTo>
                <a:cubicBezTo>
                  <a:pt x="11709796" y="354421"/>
                  <a:pt x="11677649" y="264290"/>
                  <a:pt x="11656218" y="409663"/>
                </a:cubicBezTo>
                <a:cubicBezTo>
                  <a:pt x="11645503" y="479442"/>
                  <a:pt x="11609784" y="543406"/>
                  <a:pt x="11666934" y="621907"/>
                </a:cubicBezTo>
                <a:cubicBezTo>
                  <a:pt x="11706225" y="674241"/>
                  <a:pt x="11663362" y="758557"/>
                  <a:pt x="11631215" y="822521"/>
                </a:cubicBezTo>
                <a:cubicBezTo>
                  <a:pt x="11602640" y="874856"/>
                  <a:pt x="11595497" y="927190"/>
                  <a:pt x="11631215" y="996969"/>
                </a:cubicBezTo>
                <a:cubicBezTo>
                  <a:pt x="11652646" y="933005"/>
                  <a:pt x="11670505" y="883578"/>
                  <a:pt x="11684793" y="834151"/>
                </a:cubicBezTo>
                <a:cubicBezTo>
                  <a:pt x="11695509" y="793447"/>
                  <a:pt x="11720512" y="770187"/>
                  <a:pt x="11774090" y="773095"/>
                </a:cubicBezTo>
                <a:cubicBezTo>
                  <a:pt x="11802665" y="773095"/>
                  <a:pt x="11841956" y="764373"/>
                  <a:pt x="11856243" y="793447"/>
                </a:cubicBezTo>
                <a:cubicBezTo>
                  <a:pt x="11870531" y="816706"/>
                  <a:pt x="11856243" y="848688"/>
                  <a:pt x="11831240" y="860319"/>
                </a:cubicBezTo>
                <a:cubicBezTo>
                  <a:pt x="11784806" y="874856"/>
                  <a:pt x="11741944" y="889393"/>
                  <a:pt x="11738371" y="938820"/>
                </a:cubicBezTo>
                <a:cubicBezTo>
                  <a:pt x="11731228" y="1005691"/>
                  <a:pt x="11759802" y="967894"/>
                  <a:pt x="11795521" y="956264"/>
                </a:cubicBezTo>
                <a:cubicBezTo>
                  <a:pt x="11834812" y="944634"/>
                  <a:pt x="11845527" y="979524"/>
                  <a:pt x="11838384" y="1002784"/>
                </a:cubicBezTo>
                <a:cubicBezTo>
                  <a:pt x="11806237" y="1090007"/>
                  <a:pt x="11863387" y="1180138"/>
                  <a:pt x="11816952" y="1270269"/>
                </a:cubicBezTo>
                <a:cubicBezTo>
                  <a:pt x="11931252" y="1247010"/>
                  <a:pt x="11981259" y="1197583"/>
                  <a:pt x="11999118" y="1092915"/>
                </a:cubicBezTo>
                <a:cubicBezTo>
                  <a:pt x="12002690" y="1055118"/>
                  <a:pt x="11995547" y="1014413"/>
                  <a:pt x="12027693" y="979524"/>
                </a:cubicBezTo>
                <a:cubicBezTo>
                  <a:pt x="12045553" y="959172"/>
                  <a:pt x="12066984" y="938820"/>
                  <a:pt x="12102703" y="953357"/>
                </a:cubicBezTo>
                <a:cubicBezTo>
                  <a:pt x="12127705" y="962080"/>
                  <a:pt x="12127705" y="985338"/>
                  <a:pt x="12120562" y="1005691"/>
                </a:cubicBezTo>
                <a:cubicBezTo>
                  <a:pt x="12081272" y="1090007"/>
                  <a:pt x="12070555" y="1180138"/>
                  <a:pt x="12056268" y="1267362"/>
                </a:cubicBezTo>
                <a:cubicBezTo>
                  <a:pt x="12052697" y="1281899"/>
                  <a:pt x="12045553" y="1296437"/>
                  <a:pt x="12081272" y="1310974"/>
                </a:cubicBezTo>
                <a:cubicBezTo>
                  <a:pt x="12113418" y="1209213"/>
                  <a:pt x="12156280" y="1110359"/>
                  <a:pt x="12191999" y="1008598"/>
                </a:cubicBezTo>
                <a:lnTo>
                  <a:pt x="12191999" y="6105653"/>
                </a:lnTo>
                <a:lnTo>
                  <a:pt x="0" y="6105653"/>
                </a:lnTo>
                <a:lnTo>
                  <a:pt x="0" y="927116"/>
                </a:lnTo>
                <a:lnTo>
                  <a:pt x="61930" y="902578"/>
                </a:lnTo>
                <a:cubicBezTo>
                  <a:pt x="91454" y="894128"/>
                  <a:pt x="122931" y="887949"/>
                  <a:pt x="155971" y="883588"/>
                </a:cubicBezTo>
                <a:cubicBezTo>
                  <a:pt x="223837" y="877773"/>
                  <a:pt x="245268" y="839976"/>
                  <a:pt x="277414" y="802179"/>
                </a:cubicBezTo>
                <a:cubicBezTo>
                  <a:pt x="388143" y="674251"/>
                  <a:pt x="488155" y="537601"/>
                  <a:pt x="638174" y="430025"/>
                </a:cubicBezTo>
                <a:cubicBezTo>
                  <a:pt x="620315" y="555046"/>
                  <a:pt x="520302" y="653899"/>
                  <a:pt x="477440" y="784735"/>
                </a:cubicBezTo>
                <a:cubicBezTo>
                  <a:pt x="641746" y="680066"/>
                  <a:pt x="727471" y="543415"/>
                  <a:pt x="827483" y="418395"/>
                </a:cubicBezTo>
                <a:cubicBezTo>
                  <a:pt x="873917" y="360246"/>
                  <a:pt x="931068" y="307912"/>
                  <a:pt x="956071" y="241040"/>
                </a:cubicBezTo>
                <a:cubicBezTo>
                  <a:pt x="961429" y="223595"/>
                  <a:pt x="972814" y="196338"/>
                  <a:pt x="999268" y="192386"/>
                </a:cubicBezTo>
                <a:cubicBezTo>
                  <a:pt x="1008086" y="191069"/>
                  <a:pt x="1018579" y="192341"/>
                  <a:pt x="1031080" y="197429"/>
                </a:cubicBezTo>
                <a:cubicBezTo>
                  <a:pt x="1073942" y="214873"/>
                  <a:pt x="1059654" y="246855"/>
                  <a:pt x="1048940" y="275930"/>
                </a:cubicBezTo>
                <a:cubicBezTo>
                  <a:pt x="1020365" y="345708"/>
                  <a:pt x="1020365" y="421303"/>
                  <a:pt x="1020365" y="517249"/>
                </a:cubicBezTo>
                <a:cubicBezTo>
                  <a:pt x="1156096" y="435840"/>
                  <a:pt x="1113233" y="287560"/>
                  <a:pt x="1256108" y="217780"/>
                </a:cubicBezTo>
                <a:cubicBezTo>
                  <a:pt x="1281111" y="305004"/>
                  <a:pt x="1231105" y="371876"/>
                  <a:pt x="1220389" y="441654"/>
                </a:cubicBezTo>
                <a:cubicBezTo>
                  <a:pt x="1209674" y="505619"/>
                  <a:pt x="1234677" y="520156"/>
                  <a:pt x="1313258" y="505619"/>
                </a:cubicBezTo>
                <a:cubicBezTo>
                  <a:pt x="1434702" y="482359"/>
                  <a:pt x="1495424" y="517249"/>
                  <a:pt x="1463277" y="610287"/>
                </a:cubicBezTo>
                <a:cubicBezTo>
                  <a:pt x="1431130" y="697511"/>
                  <a:pt x="1477565" y="706233"/>
                  <a:pt x="1545430" y="682974"/>
                </a:cubicBezTo>
                <a:cubicBezTo>
                  <a:pt x="1645442" y="648084"/>
                  <a:pt x="1724024" y="685881"/>
                  <a:pt x="1809749" y="712048"/>
                </a:cubicBezTo>
                <a:cubicBezTo>
                  <a:pt x="1938336" y="752753"/>
                  <a:pt x="2002630" y="735308"/>
                  <a:pt x="2099071" y="650992"/>
                </a:cubicBezTo>
                <a:cubicBezTo>
                  <a:pt x="2152648" y="601565"/>
                  <a:pt x="2199083" y="552138"/>
                  <a:pt x="2245518" y="482359"/>
                </a:cubicBezTo>
                <a:cubicBezTo>
                  <a:pt x="2270521" y="642269"/>
                  <a:pt x="2356245" y="476544"/>
                  <a:pt x="2409824" y="531786"/>
                </a:cubicBezTo>
                <a:cubicBezTo>
                  <a:pt x="2431255" y="645176"/>
                  <a:pt x="2259804" y="735308"/>
                  <a:pt x="2309812" y="889403"/>
                </a:cubicBezTo>
                <a:cubicBezTo>
                  <a:pt x="2456258" y="703326"/>
                  <a:pt x="2502693" y="493989"/>
                  <a:pt x="2699146" y="357339"/>
                </a:cubicBezTo>
                <a:cubicBezTo>
                  <a:pt x="2742008" y="389321"/>
                  <a:pt x="2699146" y="421303"/>
                  <a:pt x="2717006" y="447469"/>
                </a:cubicBezTo>
                <a:cubicBezTo>
                  <a:pt x="2727721" y="447469"/>
                  <a:pt x="2659854" y="752753"/>
                  <a:pt x="2938461" y="770197"/>
                </a:cubicBezTo>
                <a:cubicBezTo>
                  <a:pt x="2938461" y="776012"/>
                  <a:pt x="2938461" y="781827"/>
                  <a:pt x="2949178" y="787642"/>
                </a:cubicBezTo>
                <a:cubicBezTo>
                  <a:pt x="2988467" y="819624"/>
                  <a:pt x="3081336" y="790550"/>
                  <a:pt x="3088480" y="842883"/>
                </a:cubicBezTo>
                <a:cubicBezTo>
                  <a:pt x="3095624" y="901033"/>
                  <a:pt x="3127771" y="956275"/>
                  <a:pt x="3109911" y="1017331"/>
                </a:cubicBezTo>
                <a:cubicBezTo>
                  <a:pt x="3095624" y="1063850"/>
                  <a:pt x="3077765" y="1113276"/>
                  <a:pt x="3077765" y="1162704"/>
                </a:cubicBezTo>
                <a:cubicBezTo>
                  <a:pt x="3077765" y="1215038"/>
                  <a:pt x="2956320" y="1287724"/>
                  <a:pt x="3117055" y="1319707"/>
                </a:cubicBezTo>
                <a:cubicBezTo>
                  <a:pt x="3124198" y="1319707"/>
                  <a:pt x="3106339" y="1409837"/>
                  <a:pt x="3099196" y="1459264"/>
                </a:cubicBezTo>
                <a:cubicBezTo>
                  <a:pt x="3092052" y="1499968"/>
                  <a:pt x="3059905" y="1549396"/>
                  <a:pt x="3124198" y="1578470"/>
                </a:cubicBezTo>
                <a:cubicBezTo>
                  <a:pt x="3163490" y="1593007"/>
                  <a:pt x="3234927" y="1523228"/>
                  <a:pt x="3242071" y="1462171"/>
                </a:cubicBezTo>
                <a:cubicBezTo>
                  <a:pt x="3249214" y="1406930"/>
                  <a:pt x="3256358" y="1351689"/>
                  <a:pt x="3242071" y="1299354"/>
                </a:cubicBezTo>
                <a:cubicBezTo>
                  <a:pt x="3224212" y="1235390"/>
                  <a:pt x="3252786" y="1200500"/>
                  <a:pt x="3317080" y="1183056"/>
                </a:cubicBezTo>
                <a:cubicBezTo>
                  <a:pt x="3384945" y="1162704"/>
                  <a:pt x="3420664" y="1124907"/>
                  <a:pt x="3452811" y="1072572"/>
                </a:cubicBezTo>
                <a:cubicBezTo>
                  <a:pt x="3531392" y="944644"/>
                  <a:pt x="3624261" y="822532"/>
                  <a:pt x="3670696" y="682973"/>
                </a:cubicBezTo>
                <a:cubicBezTo>
                  <a:pt x="3677840" y="656807"/>
                  <a:pt x="3692127" y="624825"/>
                  <a:pt x="3752849" y="613194"/>
                </a:cubicBezTo>
                <a:cubicBezTo>
                  <a:pt x="3659980" y="991164"/>
                  <a:pt x="3420664" y="1334243"/>
                  <a:pt x="3434952" y="1723843"/>
                </a:cubicBezTo>
                <a:cubicBezTo>
                  <a:pt x="3509961" y="1619174"/>
                  <a:pt x="3513533" y="1494154"/>
                  <a:pt x="3567111" y="1380763"/>
                </a:cubicBezTo>
                <a:cubicBezTo>
                  <a:pt x="3606402" y="1462171"/>
                  <a:pt x="3563540" y="1537765"/>
                  <a:pt x="3542109" y="1613360"/>
                </a:cubicBezTo>
                <a:cubicBezTo>
                  <a:pt x="3524249" y="1677323"/>
                  <a:pt x="3520677" y="1735472"/>
                  <a:pt x="3631405" y="1741287"/>
                </a:cubicBezTo>
                <a:cubicBezTo>
                  <a:pt x="3642121" y="1741287"/>
                  <a:pt x="3649265" y="1741287"/>
                  <a:pt x="3659980" y="1741287"/>
                </a:cubicBezTo>
                <a:cubicBezTo>
                  <a:pt x="3706414" y="1718028"/>
                  <a:pt x="3727846" y="1686046"/>
                  <a:pt x="3742133" y="1645341"/>
                </a:cubicBezTo>
                <a:cubicBezTo>
                  <a:pt x="3749277" y="1622082"/>
                  <a:pt x="3763564" y="1590100"/>
                  <a:pt x="3795712" y="1590100"/>
                </a:cubicBezTo>
                <a:cubicBezTo>
                  <a:pt x="3917155" y="1593007"/>
                  <a:pt x="3952874" y="1514506"/>
                  <a:pt x="3988593" y="1438912"/>
                </a:cubicBezTo>
                <a:cubicBezTo>
                  <a:pt x="4049315" y="1479616"/>
                  <a:pt x="4006452" y="1514506"/>
                  <a:pt x="4010024" y="1546488"/>
                </a:cubicBezTo>
                <a:cubicBezTo>
                  <a:pt x="4013596" y="1566840"/>
                  <a:pt x="4017167" y="1587192"/>
                  <a:pt x="4049315" y="1587192"/>
                </a:cubicBezTo>
                <a:cubicBezTo>
                  <a:pt x="4074317" y="1587192"/>
                  <a:pt x="4106465" y="1578470"/>
                  <a:pt x="4106465" y="1558118"/>
                </a:cubicBezTo>
                <a:cubicBezTo>
                  <a:pt x="4110036" y="1430190"/>
                  <a:pt x="4281487" y="1357503"/>
                  <a:pt x="4281487" y="1223760"/>
                </a:cubicBezTo>
                <a:cubicBezTo>
                  <a:pt x="4281487" y="1142351"/>
                  <a:pt x="4377927" y="1264465"/>
                  <a:pt x="4417219" y="1197593"/>
                </a:cubicBezTo>
                <a:cubicBezTo>
                  <a:pt x="4427935" y="1183056"/>
                  <a:pt x="4442220" y="1238297"/>
                  <a:pt x="4438649" y="1261557"/>
                </a:cubicBezTo>
                <a:cubicBezTo>
                  <a:pt x="4435078" y="1284817"/>
                  <a:pt x="4410074" y="1305169"/>
                  <a:pt x="4427935" y="1334243"/>
                </a:cubicBezTo>
                <a:cubicBezTo>
                  <a:pt x="4492228" y="1348781"/>
                  <a:pt x="4517230" y="1310983"/>
                  <a:pt x="4535090" y="1276094"/>
                </a:cubicBezTo>
                <a:cubicBezTo>
                  <a:pt x="4577952" y="1200500"/>
                  <a:pt x="4627958" y="1124907"/>
                  <a:pt x="4642246" y="1040590"/>
                </a:cubicBezTo>
                <a:cubicBezTo>
                  <a:pt x="4645817" y="1011516"/>
                  <a:pt x="4663677" y="994071"/>
                  <a:pt x="4699396" y="996979"/>
                </a:cubicBezTo>
                <a:cubicBezTo>
                  <a:pt x="4745832" y="1002793"/>
                  <a:pt x="4731544" y="1031868"/>
                  <a:pt x="4727971" y="1055128"/>
                </a:cubicBezTo>
                <a:cubicBezTo>
                  <a:pt x="4724399" y="1069665"/>
                  <a:pt x="4713683" y="1084202"/>
                  <a:pt x="4738688" y="1098740"/>
                </a:cubicBezTo>
                <a:cubicBezTo>
                  <a:pt x="4992291" y="758568"/>
                  <a:pt x="4978002" y="578305"/>
                  <a:pt x="5185172" y="197429"/>
                </a:cubicBezTo>
                <a:cubicBezTo>
                  <a:pt x="5224462" y="281744"/>
                  <a:pt x="5195887" y="342801"/>
                  <a:pt x="5188744" y="400950"/>
                </a:cubicBezTo>
                <a:cubicBezTo>
                  <a:pt x="5170883" y="546323"/>
                  <a:pt x="5138736" y="456192"/>
                  <a:pt x="5117306" y="601565"/>
                </a:cubicBezTo>
                <a:cubicBezTo>
                  <a:pt x="5106590" y="671344"/>
                  <a:pt x="5070871" y="735308"/>
                  <a:pt x="5128021" y="813809"/>
                </a:cubicBezTo>
                <a:cubicBezTo>
                  <a:pt x="5167312" y="866143"/>
                  <a:pt x="5124450" y="950459"/>
                  <a:pt x="5092302" y="1014423"/>
                </a:cubicBezTo>
                <a:cubicBezTo>
                  <a:pt x="5063727" y="1066758"/>
                  <a:pt x="5056585" y="1119092"/>
                  <a:pt x="5092302" y="1188871"/>
                </a:cubicBezTo>
                <a:cubicBezTo>
                  <a:pt x="5113734" y="1124907"/>
                  <a:pt x="5131592" y="1075480"/>
                  <a:pt x="5145880" y="1026053"/>
                </a:cubicBezTo>
                <a:cubicBezTo>
                  <a:pt x="5156596" y="985349"/>
                  <a:pt x="5181600" y="962089"/>
                  <a:pt x="5235177" y="964997"/>
                </a:cubicBezTo>
                <a:cubicBezTo>
                  <a:pt x="5263752" y="964997"/>
                  <a:pt x="5303044" y="956275"/>
                  <a:pt x="5317331" y="985349"/>
                </a:cubicBezTo>
                <a:cubicBezTo>
                  <a:pt x="5331618" y="1008608"/>
                  <a:pt x="5317331" y="1040590"/>
                  <a:pt x="5292327" y="1052221"/>
                </a:cubicBezTo>
                <a:cubicBezTo>
                  <a:pt x="5245894" y="1066758"/>
                  <a:pt x="5203031" y="1081295"/>
                  <a:pt x="5199458" y="1130722"/>
                </a:cubicBezTo>
                <a:cubicBezTo>
                  <a:pt x="5192315" y="1197593"/>
                  <a:pt x="5220889" y="1159796"/>
                  <a:pt x="5256608" y="1148166"/>
                </a:cubicBezTo>
                <a:cubicBezTo>
                  <a:pt x="5295899" y="1136536"/>
                  <a:pt x="5306616" y="1171426"/>
                  <a:pt x="5299471" y="1194686"/>
                </a:cubicBezTo>
                <a:cubicBezTo>
                  <a:pt x="5267324" y="1281909"/>
                  <a:pt x="5324474" y="1372040"/>
                  <a:pt x="5278039" y="1462171"/>
                </a:cubicBezTo>
                <a:cubicBezTo>
                  <a:pt x="5392339" y="1438912"/>
                  <a:pt x="5442347" y="1389485"/>
                  <a:pt x="5460205" y="1284817"/>
                </a:cubicBezTo>
                <a:cubicBezTo>
                  <a:pt x="5463777" y="1247020"/>
                  <a:pt x="5456634" y="1206315"/>
                  <a:pt x="5488780" y="1171426"/>
                </a:cubicBezTo>
                <a:cubicBezTo>
                  <a:pt x="5502175" y="1156162"/>
                  <a:pt x="5517579" y="1140898"/>
                  <a:pt x="5539513" y="1140353"/>
                </a:cubicBezTo>
                <a:lnTo>
                  <a:pt x="5552720" y="1143022"/>
                </a:lnTo>
                <a:lnTo>
                  <a:pt x="5574208" y="1115811"/>
                </a:lnTo>
                <a:cubicBezTo>
                  <a:pt x="5609034" y="1085646"/>
                  <a:pt x="5659040" y="1068202"/>
                  <a:pt x="5734050" y="1075470"/>
                </a:cubicBezTo>
                <a:cubicBezTo>
                  <a:pt x="5776912" y="1078377"/>
                  <a:pt x="5809058" y="1055118"/>
                  <a:pt x="5798343" y="1020228"/>
                </a:cubicBezTo>
                <a:cubicBezTo>
                  <a:pt x="5776912" y="953357"/>
                  <a:pt x="5837634" y="921375"/>
                  <a:pt x="5884068" y="883578"/>
                </a:cubicBezTo>
                <a:cubicBezTo>
                  <a:pt x="5966221" y="816706"/>
                  <a:pt x="6051947" y="752742"/>
                  <a:pt x="6066234" y="645166"/>
                </a:cubicBezTo>
                <a:cubicBezTo>
                  <a:pt x="6130528" y="665519"/>
                  <a:pt x="6123384" y="700408"/>
                  <a:pt x="6109096" y="732391"/>
                </a:cubicBezTo>
                <a:cubicBezTo>
                  <a:pt x="6073377" y="816706"/>
                  <a:pt x="6034087" y="901023"/>
                  <a:pt x="5998368" y="985338"/>
                </a:cubicBezTo>
                <a:cubicBezTo>
                  <a:pt x="5976937" y="1040581"/>
                  <a:pt x="5944790" y="1095822"/>
                  <a:pt x="5969793" y="1168509"/>
                </a:cubicBezTo>
                <a:cubicBezTo>
                  <a:pt x="6098380" y="1104545"/>
                  <a:pt x="6123384" y="996969"/>
                  <a:pt x="6162674" y="909745"/>
                </a:cubicBezTo>
                <a:cubicBezTo>
                  <a:pt x="6212681" y="802169"/>
                  <a:pt x="6305549" y="738205"/>
                  <a:pt x="6412705" y="659704"/>
                </a:cubicBezTo>
                <a:cubicBezTo>
                  <a:pt x="6441280" y="738205"/>
                  <a:pt x="6362699" y="787632"/>
                  <a:pt x="6366271" y="851596"/>
                </a:cubicBezTo>
                <a:cubicBezTo>
                  <a:pt x="6376987" y="854503"/>
                  <a:pt x="6398418" y="860319"/>
                  <a:pt x="6398418" y="860319"/>
                </a:cubicBezTo>
                <a:cubicBezTo>
                  <a:pt x="6455568" y="755650"/>
                  <a:pt x="6562724" y="709131"/>
                  <a:pt x="6694884" y="691686"/>
                </a:cubicBezTo>
                <a:cubicBezTo>
                  <a:pt x="6762750" y="685871"/>
                  <a:pt x="6784181" y="648074"/>
                  <a:pt x="6816327" y="610277"/>
                </a:cubicBezTo>
                <a:cubicBezTo>
                  <a:pt x="6927056" y="482349"/>
                  <a:pt x="7027068" y="345699"/>
                  <a:pt x="7177087" y="238123"/>
                </a:cubicBezTo>
                <a:cubicBezTo>
                  <a:pt x="7159228" y="363144"/>
                  <a:pt x="7059215" y="461997"/>
                  <a:pt x="7016353" y="592833"/>
                </a:cubicBezTo>
                <a:cubicBezTo>
                  <a:pt x="7180659" y="488164"/>
                  <a:pt x="7266384" y="351513"/>
                  <a:pt x="7366396" y="226493"/>
                </a:cubicBezTo>
                <a:cubicBezTo>
                  <a:pt x="7412830" y="168344"/>
                  <a:pt x="7469981" y="116010"/>
                  <a:pt x="7494984" y="49138"/>
                </a:cubicBezTo>
                <a:cubicBezTo>
                  <a:pt x="7500342" y="31693"/>
                  <a:pt x="7511727" y="4436"/>
                  <a:pt x="7538181" y="484"/>
                </a:cubicBezTo>
                <a:close/>
              </a:path>
            </a:pathLst>
          </a:custGeom>
          <a:solidFill>
            <a:schemeClr val="lt2">
              <a:alpha val="4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nvGrpSpPr>
          <p:cNvPr id="404" name="Google Shape;404;p36"/>
          <p:cNvGrpSpPr/>
          <p:nvPr/>
        </p:nvGrpSpPr>
        <p:grpSpPr>
          <a:xfrm>
            <a:off x="1143456" y="1597900"/>
            <a:ext cx="5452971" cy="4088612"/>
            <a:chOff x="946188" y="211"/>
            <a:chExt cx="5452971" cy="4088612"/>
          </a:xfrm>
        </p:grpSpPr>
        <p:sp>
          <p:nvSpPr>
            <p:cNvPr id="405" name="Google Shape;405;p36"/>
            <p:cNvSpPr/>
            <p:nvPr/>
          </p:nvSpPr>
          <p:spPr>
            <a:xfrm rot="10800000">
              <a:off x="1514556" y="211"/>
              <a:ext cx="4884600" cy="1136700"/>
            </a:xfrm>
            <a:prstGeom prst="homePlate">
              <a:avLst>
                <a:gd name="adj" fmla="val 50000"/>
              </a:avLst>
            </a:prstGeom>
            <a:solidFill>
              <a:srgbClr val="052A4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6"/>
            <p:cNvSpPr txBox="1"/>
            <p:nvPr/>
          </p:nvSpPr>
          <p:spPr>
            <a:xfrm>
              <a:off x="1798659" y="284"/>
              <a:ext cx="4600500" cy="1136700"/>
            </a:xfrm>
            <a:prstGeom prst="rect">
              <a:avLst/>
            </a:prstGeom>
            <a:noFill/>
            <a:ln>
              <a:noFill/>
            </a:ln>
          </p:spPr>
          <p:txBody>
            <a:bodyPr spcFirstLastPara="1" wrap="square" lIns="501200" tIns="106675" rIns="199125" bIns="106675" anchor="t" anchorCtr="0">
              <a:noAutofit/>
            </a:bodyPr>
            <a:lstStyle/>
            <a:p>
              <a:pPr marL="0" marR="0" lvl="0" indent="0" algn="l" rtl="0">
                <a:lnSpc>
                  <a:spcPct val="90000"/>
                </a:lnSpc>
                <a:spcBef>
                  <a:spcPts val="0"/>
                </a:spcBef>
                <a:spcAft>
                  <a:spcPts val="0"/>
                </a:spcAft>
                <a:buClr>
                  <a:schemeClr val="lt1"/>
                </a:buClr>
                <a:buSzPts val="2800"/>
                <a:buFont typeface="Calibri"/>
                <a:buNone/>
              </a:pPr>
              <a:r>
                <a:rPr lang="en-CA" sz="2800">
                  <a:solidFill>
                    <a:schemeClr val="lt1"/>
                  </a:solidFill>
                  <a:latin typeface="Calibri"/>
                  <a:ea typeface="Calibri"/>
                  <a:cs typeface="Calibri"/>
                  <a:sym typeface="Calibri"/>
                </a:rPr>
                <a:t>Analyse</a:t>
              </a:r>
              <a:endParaRPr/>
            </a:p>
            <a:p>
              <a:pPr marL="228600" marR="0" lvl="1" indent="-228600" algn="l" rtl="0">
                <a:lnSpc>
                  <a:spcPct val="90000"/>
                </a:lnSpc>
                <a:spcBef>
                  <a:spcPts val="980"/>
                </a:spcBef>
                <a:spcAft>
                  <a:spcPts val="0"/>
                </a:spcAft>
                <a:buClr>
                  <a:schemeClr val="lt1"/>
                </a:buClr>
                <a:buSzPts val="2200"/>
                <a:buFont typeface="Calibri"/>
                <a:buChar char="•"/>
              </a:pPr>
              <a:r>
                <a:rPr lang="en-CA" sz="2200" b="0" i="0" u="none" strike="noStrike" cap="none">
                  <a:solidFill>
                    <a:schemeClr val="lt1"/>
                  </a:solidFill>
                  <a:latin typeface="Calibri"/>
                  <a:ea typeface="Calibri"/>
                  <a:cs typeface="Calibri"/>
                  <a:sym typeface="Calibri"/>
                </a:rPr>
                <a:t>Cloud Audit / Review</a:t>
              </a:r>
              <a:endParaRPr/>
            </a:p>
          </p:txBody>
        </p:sp>
        <p:sp>
          <p:nvSpPr>
            <p:cNvPr id="407" name="Google Shape;407;p36"/>
            <p:cNvSpPr/>
            <p:nvPr/>
          </p:nvSpPr>
          <p:spPr>
            <a:xfrm>
              <a:off x="946188" y="284"/>
              <a:ext cx="1136700" cy="1136700"/>
            </a:xfrm>
            <a:prstGeom prst="ellipse">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6"/>
            <p:cNvSpPr/>
            <p:nvPr/>
          </p:nvSpPr>
          <p:spPr>
            <a:xfrm rot="10800000">
              <a:off x="1514556" y="1476131"/>
              <a:ext cx="4884600" cy="1136700"/>
            </a:xfrm>
            <a:prstGeom prst="homePlate">
              <a:avLst>
                <a:gd name="adj" fmla="val 50000"/>
              </a:avLst>
            </a:prstGeom>
            <a:solidFill>
              <a:srgbClr val="052A4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6"/>
            <p:cNvSpPr txBox="1"/>
            <p:nvPr/>
          </p:nvSpPr>
          <p:spPr>
            <a:xfrm>
              <a:off x="1798659" y="1476204"/>
              <a:ext cx="4600500" cy="1136700"/>
            </a:xfrm>
            <a:prstGeom prst="rect">
              <a:avLst/>
            </a:prstGeom>
            <a:noFill/>
            <a:ln>
              <a:noFill/>
            </a:ln>
          </p:spPr>
          <p:txBody>
            <a:bodyPr spcFirstLastPara="1" wrap="square" lIns="501200" tIns="106675" rIns="199125" bIns="106675" anchor="t" anchorCtr="0">
              <a:noAutofit/>
            </a:bodyPr>
            <a:lstStyle/>
            <a:p>
              <a:pPr marL="0" marR="0" lvl="0" indent="0" algn="l" rtl="0">
                <a:lnSpc>
                  <a:spcPct val="90000"/>
                </a:lnSpc>
                <a:spcBef>
                  <a:spcPts val="0"/>
                </a:spcBef>
                <a:spcAft>
                  <a:spcPts val="0"/>
                </a:spcAft>
                <a:buClr>
                  <a:schemeClr val="lt1"/>
                </a:buClr>
                <a:buSzPts val="2800"/>
                <a:buFont typeface="Calibri"/>
                <a:buNone/>
              </a:pPr>
              <a:r>
                <a:rPr lang="en-CA" sz="2800">
                  <a:solidFill>
                    <a:schemeClr val="lt1"/>
                  </a:solidFill>
                  <a:latin typeface="Calibri"/>
                  <a:ea typeface="Calibri"/>
                  <a:cs typeface="Calibri"/>
                  <a:sym typeface="Calibri"/>
                </a:rPr>
                <a:t>Recommendations</a:t>
              </a:r>
              <a:endParaRPr/>
            </a:p>
            <a:p>
              <a:pPr marL="228600" marR="0" lvl="1" indent="-228600" algn="l" rtl="0">
                <a:lnSpc>
                  <a:spcPct val="90000"/>
                </a:lnSpc>
                <a:spcBef>
                  <a:spcPts val="980"/>
                </a:spcBef>
                <a:spcAft>
                  <a:spcPts val="0"/>
                </a:spcAft>
                <a:buClr>
                  <a:schemeClr val="lt1"/>
                </a:buClr>
                <a:buSzPts val="2200"/>
                <a:buFont typeface="Calibri"/>
                <a:buChar char="•"/>
              </a:pPr>
              <a:r>
                <a:rPr lang="en-CA" sz="2200" b="0" i="0" u="none" strike="noStrike" cap="none">
                  <a:solidFill>
                    <a:schemeClr val="lt1"/>
                  </a:solidFill>
                  <a:latin typeface="Calibri"/>
                  <a:ea typeface="Calibri"/>
                  <a:cs typeface="Calibri"/>
                  <a:sym typeface="Calibri"/>
                </a:rPr>
                <a:t>Choose &amp; Plan the Right Option</a:t>
              </a:r>
              <a:endParaRPr/>
            </a:p>
          </p:txBody>
        </p:sp>
        <p:sp>
          <p:nvSpPr>
            <p:cNvPr id="410" name="Google Shape;410;p36"/>
            <p:cNvSpPr/>
            <p:nvPr/>
          </p:nvSpPr>
          <p:spPr>
            <a:xfrm>
              <a:off x="946188" y="1476204"/>
              <a:ext cx="1136700" cy="1136700"/>
            </a:xfrm>
            <a:prstGeom prst="ellipse">
              <a:avLst/>
            </a:prstGeom>
            <a:blipFill rotWithShape="1">
              <a:blip r:embed="rId4">
                <a:alphaModFix/>
              </a:blip>
              <a:stretch>
                <a:fillRect l="-24998" r="-24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6"/>
            <p:cNvSpPr/>
            <p:nvPr/>
          </p:nvSpPr>
          <p:spPr>
            <a:xfrm rot="10800000">
              <a:off x="1514556" y="2952050"/>
              <a:ext cx="4884600" cy="1136700"/>
            </a:xfrm>
            <a:prstGeom prst="homePlate">
              <a:avLst>
                <a:gd name="adj" fmla="val 50000"/>
              </a:avLst>
            </a:prstGeom>
            <a:solidFill>
              <a:srgbClr val="052A4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6"/>
            <p:cNvSpPr txBox="1"/>
            <p:nvPr/>
          </p:nvSpPr>
          <p:spPr>
            <a:xfrm>
              <a:off x="1798659" y="2952123"/>
              <a:ext cx="4600500" cy="1136700"/>
            </a:xfrm>
            <a:prstGeom prst="rect">
              <a:avLst/>
            </a:prstGeom>
            <a:noFill/>
            <a:ln>
              <a:noFill/>
            </a:ln>
          </p:spPr>
          <p:txBody>
            <a:bodyPr spcFirstLastPara="1" wrap="square" lIns="501200" tIns="106675" rIns="199125" bIns="106675" anchor="t" anchorCtr="0">
              <a:noAutofit/>
            </a:bodyPr>
            <a:lstStyle/>
            <a:p>
              <a:pPr marL="0" marR="0" lvl="0" indent="0" algn="l" rtl="0">
                <a:lnSpc>
                  <a:spcPct val="90000"/>
                </a:lnSpc>
                <a:spcBef>
                  <a:spcPts val="0"/>
                </a:spcBef>
                <a:spcAft>
                  <a:spcPts val="0"/>
                </a:spcAft>
                <a:buClr>
                  <a:schemeClr val="lt1"/>
                </a:buClr>
                <a:buSzPts val="2800"/>
                <a:buFont typeface="Calibri"/>
                <a:buNone/>
              </a:pPr>
              <a:r>
                <a:rPr lang="en-CA" sz="2800">
                  <a:solidFill>
                    <a:schemeClr val="lt1"/>
                  </a:solidFill>
                  <a:latin typeface="Calibri"/>
                  <a:ea typeface="Calibri"/>
                  <a:cs typeface="Calibri"/>
                  <a:sym typeface="Calibri"/>
                </a:rPr>
                <a:t>Execute</a:t>
              </a:r>
              <a:endParaRPr/>
            </a:p>
            <a:p>
              <a:pPr marL="228600" marR="0" lvl="1" indent="-228600" algn="l" rtl="0">
                <a:lnSpc>
                  <a:spcPct val="90000"/>
                </a:lnSpc>
                <a:spcBef>
                  <a:spcPts val="980"/>
                </a:spcBef>
                <a:spcAft>
                  <a:spcPts val="0"/>
                </a:spcAft>
                <a:buClr>
                  <a:schemeClr val="lt1"/>
                </a:buClr>
                <a:buSzPts val="2200"/>
                <a:buFont typeface="Calibri"/>
                <a:buChar char="•"/>
              </a:pPr>
              <a:r>
                <a:rPr lang="en-CA" sz="2200" b="0" i="0" u="none" strike="noStrike" cap="none">
                  <a:solidFill>
                    <a:schemeClr val="lt1"/>
                  </a:solidFill>
                  <a:latin typeface="Calibri"/>
                  <a:ea typeface="Calibri"/>
                  <a:cs typeface="Calibri"/>
                  <a:sym typeface="Calibri"/>
                </a:rPr>
                <a:t>Using the </a:t>
              </a:r>
              <a:r>
                <a:rPr lang="en-CA" sz="2200">
                  <a:solidFill>
                    <a:schemeClr val="lt1"/>
                  </a:solidFill>
                  <a:latin typeface="Calibri"/>
                  <a:ea typeface="Calibri"/>
                  <a:cs typeface="Calibri"/>
                  <a:sym typeface="Calibri"/>
                </a:rPr>
                <a:t>option</a:t>
              </a:r>
              <a:r>
                <a:rPr lang="en-CA" sz="2200" b="0" i="0" u="none" strike="noStrike" cap="none">
                  <a:solidFill>
                    <a:schemeClr val="lt1"/>
                  </a:solidFill>
                  <a:latin typeface="Calibri"/>
                  <a:ea typeface="Calibri"/>
                  <a:cs typeface="Calibri"/>
                  <a:sym typeface="Calibri"/>
                </a:rPr>
                <a:t> you choose</a:t>
              </a:r>
              <a:endParaRPr/>
            </a:p>
          </p:txBody>
        </p:sp>
        <p:sp>
          <p:nvSpPr>
            <p:cNvPr id="413" name="Google Shape;413;p36"/>
            <p:cNvSpPr/>
            <p:nvPr/>
          </p:nvSpPr>
          <p:spPr>
            <a:xfrm>
              <a:off x="946188" y="2952123"/>
              <a:ext cx="1136700" cy="1136700"/>
            </a:xfrm>
            <a:prstGeom prst="ellipse">
              <a:avLst/>
            </a:prstGeom>
            <a:blipFill rotWithShape="1">
              <a:blip r:embed="rId5">
                <a:alphaModFix/>
              </a:blip>
              <a:stretch>
                <a:fillRect l="-5999" r="-5999"/>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36"/>
          <p:cNvSpPr txBox="1">
            <a:spLocks noGrp="1"/>
          </p:cNvSpPr>
          <p:nvPr>
            <p:ph type="sldNum" idx="12"/>
          </p:nvPr>
        </p:nvSpPr>
        <p:spPr>
          <a:xfrm>
            <a:off x="9573794" y="6215012"/>
            <a:ext cx="1947600" cy="259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839">
                <a:solidFill>
                  <a:srgbClr val="888888"/>
                </a:solidFill>
                <a:latin typeface="Calibri"/>
                <a:ea typeface="Calibri"/>
                <a:cs typeface="Calibri"/>
                <a:sym typeface="Calibri"/>
              </a:rPr>
              <a:t>20</a:t>
            </a:fld>
            <a:endParaRPr/>
          </a:p>
        </p:txBody>
      </p:sp>
      <p:pic>
        <p:nvPicPr>
          <p:cNvPr id="415" name="Google Shape;415;p36"/>
          <p:cNvPicPr preferRelativeResize="0"/>
          <p:nvPr/>
        </p:nvPicPr>
        <p:blipFill rotWithShape="1">
          <a:blip r:embed="rId6">
            <a:alphaModFix/>
          </a:blip>
          <a:srcRect/>
          <a:stretch/>
        </p:blipFill>
        <p:spPr>
          <a:xfrm>
            <a:off x="6477003" y="1027906"/>
            <a:ext cx="5517729" cy="4675080"/>
          </a:xfrm>
          <a:prstGeom prst="rect">
            <a:avLst/>
          </a:prstGeom>
          <a:noFill/>
          <a:ln>
            <a:noFill/>
          </a:ln>
        </p:spPr>
      </p:pic>
      <p:pic>
        <p:nvPicPr>
          <p:cNvPr id="416" name="Google Shape;416;p36"/>
          <p:cNvPicPr preferRelativeResize="0"/>
          <p:nvPr/>
        </p:nvPicPr>
        <p:blipFill rotWithShape="1">
          <a:blip r:embed="rId7">
            <a:alphaModFix/>
          </a:blip>
          <a:srcRect/>
          <a:stretch/>
        </p:blipFill>
        <p:spPr>
          <a:xfrm>
            <a:off x="7402306" y="6219951"/>
            <a:ext cx="3667122" cy="265986"/>
          </a:xfrm>
          <a:prstGeom prst="rect">
            <a:avLst/>
          </a:prstGeom>
          <a:noFill/>
          <a:ln>
            <a:noFill/>
          </a:ln>
        </p:spPr>
      </p:pic>
      <p:sp>
        <p:nvSpPr>
          <p:cNvPr id="417" name="Google Shape;417;p3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CA"/>
              <a:t>We will help you get there!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1"/>
        <p:cNvGrpSpPr/>
        <p:nvPr/>
      </p:nvGrpSpPr>
      <p:grpSpPr>
        <a:xfrm>
          <a:off x="0" y="0"/>
          <a:ext cx="0" cy="0"/>
          <a:chOff x="0" y="0"/>
          <a:chExt cx="0" cy="0"/>
        </a:xfrm>
      </p:grpSpPr>
      <p:sp>
        <p:nvSpPr>
          <p:cNvPr id="422" name="Google Shape;422;p37"/>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3" name="Google Shape;423;p37"/>
          <p:cNvSpPr/>
          <p:nvPr/>
        </p:nvSpPr>
        <p:spPr>
          <a:xfrm rot="5400000" flipH="1">
            <a:off x="-1410016" y="1410150"/>
            <a:ext cx="6858000" cy="4037700"/>
          </a:xfrm>
          <a:prstGeom prst="rect">
            <a:avLst/>
          </a:prstGeom>
          <a:gradFill>
            <a:gsLst>
              <a:gs pos="0">
                <a:srgbClr val="000000"/>
              </a:gs>
              <a:gs pos="8000">
                <a:srgbClr val="000000"/>
              </a:gs>
              <a:gs pos="100000">
                <a:srgbClr val="2F5496"/>
              </a:gs>
            </a:gsLst>
            <a:lin ang="300012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4" name="Google Shape;424;p37"/>
          <p:cNvSpPr/>
          <p:nvPr/>
        </p:nvSpPr>
        <p:spPr>
          <a:xfrm rot="5400000" flipH="1">
            <a:off x="-1410016" y="1420288"/>
            <a:ext cx="6858000" cy="4037700"/>
          </a:xfrm>
          <a:prstGeom prst="rect">
            <a:avLst/>
          </a:prstGeom>
          <a:gradFill>
            <a:gsLst>
              <a:gs pos="0">
                <a:srgbClr val="000000">
                  <a:alpha val="0"/>
                </a:srgbClr>
              </a:gs>
              <a:gs pos="99000">
                <a:srgbClr val="4472C4">
                  <a:alpha val="45882"/>
                </a:srgbClr>
              </a:gs>
              <a:gs pos="100000">
                <a:srgbClr val="4472C4">
                  <a:alpha val="45882"/>
                </a:srgbClr>
              </a:gs>
            </a:gsLst>
            <a:lin ang="1800004"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5" name="Google Shape;425;p37"/>
          <p:cNvSpPr/>
          <p:nvPr/>
        </p:nvSpPr>
        <p:spPr>
          <a:xfrm rot="5400000" flipH="1">
            <a:off x="767983" y="3588145"/>
            <a:ext cx="2502000" cy="4037700"/>
          </a:xfrm>
          <a:prstGeom prst="rect">
            <a:avLst/>
          </a:prstGeom>
          <a:gradFill>
            <a:gsLst>
              <a:gs pos="0">
                <a:srgbClr val="4472C4">
                  <a:alpha val="28627"/>
                </a:srgbClr>
              </a:gs>
              <a:gs pos="2000">
                <a:srgbClr val="4472C4">
                  <a:alpha val="28627"/>
                </a:srgbClr>
              </a:gs>
              <a:gs pos="100000">
                <a:srgbClr val="000000">
                  <a:alpha val="29803"/>
                </a:srgbClr>
              </a:gs>
            </a:gsLst>
            <a:lin ang="7799903"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6" name="Google Shape;426;p37"/>
          <p:cNvSpPr/>
          <p:nvPr/>
        </p:nvSpPr>
        <p:spPr>
          <a:xfrm rot="-967356">
            <a:off x="-500907" y="968177"/>
            <a:ext cx="3897638" cy="4176045"/>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4"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7" name="Google Shape;427;p37"/>
          <p:cNvSpPr/>
          <p:nvPr/>
        </p:nvSpPr>
        <p:spPr>
          <a:xfrm rot="5400000" flipH="1">
            <a:off x="-1410024" y="1400012"/>
            <a:ext cx="6858000" cy="4037700"/>
          </a:xfrm>
          <a:prstGeom prst="rect">
            <a:avLst/>
          </a:prstGeom>
          <a:gradFill>
            <a:gsLst>
              <a:gs pos="0">
                <a:srgbClr val="000000">
                  <a:alpha val="0"/>
                </a:srgbClr>
              </a:gs>
              <a:gs pos="99000">
                <a:srgbClr val="8DA9DB">
                  <a:alpha val="10980"/>
                </a:srgbClr>
              </a:gs>
              <a:gs pos="100000">
                <a:srgbClr val="8DA9DB">
                  <a:alpha val="10980"/>
                </a:srgbClr>
              </a:gs>
            </a:gsLst>
            <a:lin ang="7200017"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8" name="Google Shape;428;p37"/>
          <p:cNvSpPr txBox="1">
            <a:spLocks noGrp="1"/>
          </p:cNvSpPr>
          <p:nvPr>
            <p:ph type="title"/>
          </p:nvPr>
        </p:nvSpPr>
        <p:spPr>
          <a:xfrm>
            <a:off x="466722" y="586855"/>
            <a:ext cx="3201300" cy="4728600"/>
          </a:xfrm>
          <a:prstGeom prst="rect">
            <a:avLst/>
          </a:prstGeom>
          <a:noFill/>
          <a:ln>
            <a:noFill/>
          </a:ln>
        </p:spPr>
        <p:txBody>
          <a:bodyPr spcFirstLastPara="1" wrap="square" lIns="91425" tIns="45700" rIns="91425" bIns="45700" anchor="b" anchorCtr="0">
            <a:normAutofit/>
          </a:bodyPr>
          <a:lstStyle/>
          <a:p>
            <a:pPr marL="0" lvl="0" indent="0" algn="r" rtl="0">
              <a:spcBef>
                <a:spcPts val="0"/>
              </a:spcBef>
              <a:spcAft>
                <a:spcPts val="0"/>
              </a:spcAft>
              <a:buClr>
                <a:schemeClr val="lt1"/>
              </a:buClr>
              <a:buSzPts val="4000"/>
              <a:buFont typeface="Calibri"/>
              <a:buNone/>
            </a:pPr>
            <a:r>
              <a:rPr lang="en-CA" sz="4000">
                <a:solidFill>
                  <a:schemeClr val="lt1"/>
                </a:solidFill>
              </a:rPr>
              <a:t>Analyse:</a:t>
            </a:r>
            <a:endParaRPr sz="4000">
              <a:solidFill>
                <a:schemeClr val="lt1"/>
              </a:solidFill>
            </a:endParaRPr>
          </a:p>
          <a:p>
            <a:pPr marL="0" lvl="0" indent="0" algn="r" rtl="0">
              <a:spcBef>
                <a:spcPts val="0"/>
              </a:spcBef>
              <a:spcAft>
                <a:spcPts val="0"/>
              </a:spcAft>
              <a:buClr>
                <a:schemeClr val="lt1"/>
              </a:buClr>
              <a:buSzPts val="4000"/>
              <a:buFont typeface="Calibri"/>
              <a:buNone/>
            </a:pPr>
            <a:br>
              <a:rPr lang="en-CA" sz="4000">
                <a:solidFill>
                  <a:schemeClr val="lt1"/>
                </a:solidFill>
              </a:rPr>
            </a:br>
            <a:r>
              <a:rPr lang="en-CA" sz="4000">
                <a:solidFill>
                  <a:schemeClr val="lt1"/>
                </a:solidFill>
              </a:rPr>
              <a:t>Cloud Audit</a:t>
            </a:r>
            <a:br>
              <a:rPr lang="en-CA" sz="4000">
                <a:solidFill>
                  <a:schemeClr val="lt1"/>
                </a:solidFill>
              </a:rPr>
            </a:br>
            <a:endParaRPr/>
          </a:p>
          <a:p>
            <a:pPr marL="0" lvl="0" indent="0" algn="r" rtl="0">
              <a:lnSpc>
                <a:spcPct val="90000"/>
              </a:lnSpc>
              <a:spcBef>
                <a:spcPts val="0"/>
              </a:spcBef>
              <a:spcAft>
                <a:spcPts val="0"/>
              </a:spcAft>
              <a:buClr>
                <a:srgbClr val="FFFFFF"/>
              </a:buClr>
              <a:buSzPts val="4000"/>
              <a:buFont typeface="Calibri"/>
              <a:buNone/>
            </a:pPr>
            <a:endParaRPr sz="4000">
              <a:solidFill>
                <a:srgbClr val="FFFFFF"/>
              </a:solidFill>
            </a:endParaRPr>
          </a:p>
        </p:txBody>
      </p:sp>
      <p:sp>
        <p:nvSpPr>
          <p:cNvPr id="429" name="Google Shape;429;p37"/>
          <p:cNvSpPr txBox="1">
            <a:spLocks noGrp="1"/>
          </p:cNvSpPr>
          <p:nvPr>
            <p:ph type="sldNum" idx="12"/>
          </p:nvPr>
        </p:nvSpPr>
        <p:spPr>
          <a:xfrm>
            <a:off x="11704320" y="6455664"/>
            <a:ext cx="448200" cy="365100"/>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CA" sz="1100">
                <a:solidFill>
                  <a:srgbClr val="7F7F7F"/>
                </a:solidFill>
              </a:rPr>
              <a:t>21</a:t>
            </a:fld>
            <a:endParaRPr sz="1100">
              <a:solidFill>
                <a:srgbClr val="7F7F7F"/>
              </a:solidFill>
            </a:endParaRPr>
          </a:p>
        </p:txBody>
      </p:sp>
      <p:pic>
        <p:nvPicPr>
          <p:cNvPr id="430" name="Google Shape;430;p37"/>
          <p:cNvPicPr preferRelativeResize="0"/>
          <p:nvPr/>
        </p:nvPicPr>
        <p:blipFill rotWithShape="1">
          <a:blip r:embed="rId3">
            <a:alphaModFix/>
          </a:blip>
          <a:srcRect/>
          <a:stretch/>
        </p:blipFill>
        <p:spPr>
          <a:xfrm>
            <a:off x="9153187" y="5757705"/>
            <a:ext cx="2551133" cy="1213846"/>
          </a:xfrm>
          <a:prstGeom prst="rect">
            <a:avLst/>
          </a:prstGeom>
          <a:noFill/>
          <a:ln>
            <a:noFill/>
          </a:ln>
        </p:spPr>
      </p:pic>
      <p:sp>
        <p:nvSpPr>
          <p:cNvPr id="431" name="Google Shape;431;p37"/>
          <p:cNvSpPr txBox="1">
            <a:spLocks noGrp="1"/>
          </p:cNvSpPr>
          <p:nvPr>
            <p:ph type="body" idx="1"/>
          </p:nvPr>
        </p:nvSpPr>
        <p:spPr>
          <a:xfrm>
            <a:off x="4581726" y="649480"/>
            <a:ext cx="7143600" cy="5546100"/>
          </a:xfrm>
          <a:prstGeom prst="rect">
            <a:avLst/>
          </a:prstGeom>
          <a:noFill/>
          <a:ln>
            <a:noFill/>
          </a:ln>
        </p:spPr>
        <p:txBody>
          <a:bodyPr spcFirstLastPara="1" wrap="square" lIns="91425" tIns="45700" rIns="91425" bIns="45700" anchor="ctr" anchorCtr="0">
            <a:normAutofit/>
          </a:bodyPr>
          <a:lstStyle/>
          <a:p>
            <a:pPr marL="457200" lvl="0" indent="-457200" algn="l" rtl="0">
              <a:lnSpc>
                <a:spcPct val="90000"/>
              </a:lnSpc>
              <a:spcBef>
                <a:spcPts val="0"/>
              </a:spcBef>
              <a:spcAft>
                <a:spcPts val="0"/>
              </a:spcAft>
              <a:buClr>
                <a:schemeClr val="dk1"/>
              </a:buClr>
              <a:buSzPts val="2800"/>
              <a:buFont typeface="Calibri"/>
              <a:buAutoNum type="arabicPeriod"/>
            </a:pPr>
            <a:r>
              <a:rPr lang="en-CA"/>
              <a:t>Identifies non-cloud compliant items</a:t>
            </a:r>
            <a:endParaRPr/>
          </a:p>
          <a:p>
            <a:pPr marL="685800" lvl="1" indent="-228600" algn="l" rtl="0">
              <a:lnSpc>
                <a:spcPct val="90000"/>
              </a:lnSpc>
              <a:spcBef>
                <a:spcPts val="500"/>
              </a:spcBef>
              <a:spcAft>
                <a:spcPts val="0"/>
              </a:spcAft>
              <a:buClr>
                <a:schemeClr val="dk1"/>
              </a:buClr>
              <a:buSzPts val="2400"/>
              <a:buChar char="•"/>
            </a:pPr>
            <a:r>
              <a:rPr lang="en-CA"/>
              <a:t>Stored Procedures</a:t>
            </a:r>
            <a:endParaRPr/>
          </a:p>
          <a:p>
            <a:pPr marL="685800" lvl="1" indent="-228600" algn="l" rtl="0">
              <a:lnSpc>
                <a:spcPct val="90000"/>
              </a:lnSpc>
              <a:spcBef>
                <a:spcPts val="500"/>
              </a:spcBef>
              <a:spcAft>
                <a:spcPts val="0"/>
              </a:spcAft>
              <a:buClr>
                <a:schemeClr val="dk1"/>
              </a:buClr>
              <a:buSzPts val="2400"/>
              <a:buChar char="•"/>
            </a:pPr>
            <a:r>
              <a:rPr lang="en-CA"/>
              <a:t>Crystal Reports etc. </a:t>
            </a:r>
            <a:endParaRPr/>
          </a:p>
          <a:p>
            <a:pPr marL="685800" lvl="1" indent="-228600" algn="l" rtl="0">
              <a:lnSpc>
                <a:spcPct val="90000"/>
              </a:lnSpc>
              <a:spcBef>
                <a:spcPts val="500"/>
              </a:spcBef>
              <a:spcAft>
                <a:spcPts val="0"/>
              </a:spcAft>
              <a:buClr>
                <a:schemeClr val="dk1"/>
              </a:buClr>
              <a:buSzPts val="2400"/>
              <a:buChar char="•"/>
            </a:pPr>
            <a:r>
              <a:rPr lang="en-CA"/>
              <a:t>Custom iParts / Controls</a:t>
            </a:r>
            <a:endParaRPr/>
          </a:p>
          <a:p>
            <a:pPr marL="457200" lvl="1" indent="0" algn="l" rtl="0">
              <a:lnSpc>
                <a:spcPct val="90000"/>
              </a:lnSpc>
              <a:spcBef>
                <a:spcPts val="500"/>
              </a:spcBef>
              <a:spcAft>
                <a:spcPts val="0"/>
              </a:spcAft>
              <a:buClr>
                <a:schemeClr val="dk1"/>
              </a:buClr>
              <a:buSzPts val="2400"/>
              <a:buNone/>
            </a:pPr>
            <a:endParaRPr/>
          </a:p>
          <a:p>
            <a:pPr marL="0" lvl="0" indent="0" algn="l" rtl="0">
              <a:lnSpc>
                <a:spcPct val="90000"/>
              </a:lnSpc>
              <a:spcBef>
                <a:spcPts val="1000"/>
              </a:spcBef>
              <a:spcAft>
                <a:spcPts val="0"/>
              </a:spcAft>
              <a:buClr>
                <a:schemeClr val="dk1"/>
              </a:buClr>
              <a:buSzPts val="2800"/>
              <a:buNone/>
            </a:pPr>
            <a:r>
              <a:rPr lang="en-CA"/>
              <a:t>2. Some modules have changed approach:</a:t>
            </a:r>
            <a:endParaRPr/>
          </a:p>
          <a:p>
            <a:pPr marL="685800" lvl="1" indent="-228600" algn="l" rtl="0">
              <a:lnSpc>
                <a:spcPct val="90000"/>
              </a:lnSpc>
              <a:spcBef>
                <a:spcPts val="500"/>
              </a:spcBef>
              <a:spcAft>
                <a:spcPts val="0"/>
              </a:spcAft>
              <a:buClr>
                <a:schemeClr val="dk1"/>
              </a:buClr>
              <a:buSzPts val="2400"/>
              <a:buChar char="•"/>
            </a:pPr>
            <a:r>
              <a:rPr lang="en-CA"/>
              <a:t>Billing</a:t>
            </a:r>
            <a:endParaRPr/>
          </a:p>
          <a:p>
            <a:pPr marL="685800" lvl="1" indent="-228600" algn="l" rtl="0">
              <a:lnSpc>
                <a:spcPct val="90000"/>
              </a:lnSpc>
              <a:spcBef>
                <a:spcPts val="500"/>
              </a:spcBef>
              <a:spcAft>
                <a:spcPts val="0"/>
              </a:spcAft>
              <a:buClr>
                <a:schemeClr val="dk1"/>
              </a:buClr>
              <a:buSzPts val="2400"/>
              <a:buChar char="•"/>
            </a:pPr>
            <a:r>
              <a:rPr lang="en-CA"/>
              <a:t>Event Pricing</a:t>
            </a:r>
            <a:endParaRPr/>
          </a:p>
          <a:p>
            <a:pPr marL="685800" lvl="1" indent="-228600" algn="l" rtl="0">
              <a:lnSpc>
                <a:spcPct val="90000"/>
              </a:lnSpc>
              <a:spcBef>
                <a:spcPts val="500"/>
              </a:spcBef>
              <a:spcAft>
                <a:spcPts val="0"/>
              </a:spcAft>
              <a:buClr>
                <a:schemeClr val="dk1"/>
              </a:buClr>
              <a:buSzPts val="2400"/>
              <a:buChar char="•"/>
            </a:pPr>
            <a:r>
              <a:rPr lang="en-CA"/>
              <a:t>Certification</a:t>
            </a:r>
            <a:endParaRPr/>
          </a:p>
        </p:txBody>
      </p:sp>
      <p:pic>
        <p:nvPicPr>
          <p:cNvPr id="432" name="Google Shape;432;p37"/>
          <p:cNvPicPr preferRelativeResize="0"/>
          <p:nvPr/>
        </p:nvPicPr>
        <p:blipFill rotWithShape="1">
          <a:blip r:embed="rId4">
            <a:alphaModFix/>
          </a:blip>
          <a:srcRect/>
          <a:stretch/>
        </p:blipFill>
        <p:spPr>
          <a:xfrm>
            <a:off x="8277658" y="218568"/>
            <a:ext cx="3447619" cy="1095238"/>
          </a:xfrm>
          <a:prstGeom prst="rect">
            <a:avLst/>
          </a:prstGeom>
          <a:noFill/>
          <a:ln>
            <a:noFill/>
          </a:ln>
        </p:spPr>
      </p:pic>
      <p:sp>
        <p:nvSpPr>
          <p:cNvPr id="433" name="Google Shape;433;p37"/>
          <p:cNvSpPr/>
          <p:nvPr/>
        </p:nvSpPr>
        <p:spPr>
          <a:xfrm rot="5870605">
            <a:off x="699545" y="-1533742"/>
            <a:ext cx="7134954" cy="9646398"/>
          </a:xfrm>
          <a:custGeom>
            <a:avLst/>
            <a:gdLst/>
            <a:ahLst/>
            <a:cxnLst/>
            <a:rect l="l" t="t" r="r" b="b"/>
            <a:pathLst>
              <a:path w="4808302" h="4088666" extrusionOk="0">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0">
                <a:srgbClr val="8DA9DB">
                  <a:alpha val="0"/>
                </a:srgbClr>
              </a:gs>
              <a:gs pos="39000">
                <a:srgbClr val="8DA9DB">
                  <a:alpha val="0"/>
                </a:srgbClr>
              </a:gs>
              <a:gs pos="100000">
                <a:srgbClr val="2F5496">
                  <a:alpha val="25098"/>
                </a:srgbClr>
              </a:gs>
            </a:gsLst>
            <a:lin ang="18599929"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7"/>
        <p:cNvGrpSpPr/>
        <p:nvPr/>
      </p:nvGrpSpPr>
      <p:grpSpPr>
        <a:xfrm>
          <a:off x="0" y="0"/>
          <a:ext cx="0" cy="0"/>
          <a:chOff x="0" y="0"/>
          <a:chExt cx="0" cy="0"/>
        </a:xfrm>
      </p:grpSpPr>
      <p:sp>
        <p:nvSpPr>
          <p:cNvPr id="438" name="Google Shape;438;p38"/>
          <p:cNvSpPr/>
          <p:nvPr/>
        </p:nvSpPr>
        <p:spPr>
          <a:xfrm rot="5400000" flipH="1">
            <a:off x="-1410016" y="1410150"/>
            <a:ext cx="6858000" cy="4037700"/>
          </a:xfrm>
          <a:prstGeom prst="rect">
            <a:avLst/>
          </a:prstGeom>
          <a:gradFill>
            <a:gsLst>
              <a:gs pos="0">
                <a:srgbClr val="000000"/>
              </a:gs>
              <a:gs pos="8000">
                <a:srgbClr val="000000"/>
              </a:gs>
              <a:gs pos="100000">
                <a:srgbClr val="2F5496"/>
              </a:gs>
            </a:gsLst>
            <a:lin ang="300012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9" name="Google Shape;439;p38"/>
          <p:cNvSpPr/>
          <p:nvPr/>
        </p:nvSpPr>
        <p:spPr>
          <a:xfrm rot="5400000" flipH="1">
            <a:off x="-1410016" y="1420288"/>
            <a:ext cx="6858000" cy="4037700"/>
          </a:xfrm>
          <a:prstGeom prst="rect">
            <a:avLst/>
          </a:prstGeom>
          <a:gradFill>
            <a:gsLst>
              <a:gs pos="0">
                <a:srgbClr val="000000">
                  <a:alpha val="0"/>
                </a:srgbClr>
              </a:gs>
              <a:gs pos="99000">
                <a:srgbClr val="4472C4">
                  <a:alpha val="45882"/>
                </a:srgbClr>
              </a:gs>
              <a:gs pos="100000">
                <a:srgbClr val="4472C4">
                  <a:alpha val="45882"/>
                </a:srgbClr>
              </a:gs>
            </a:gsLst>
            <a:lin ang="1800004"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0" name="Google Shape;440;p38"/>
          <p:cNvSpPr/>
          <p:nvPr/>
        </p:nvSpPr>
        <p:spPr>
          <a:xfrm rot="5400000" flipH="1">
            <a:off x="767983" y="3588145"/>
            <a:ext cx="2502000" cy="4037700"/>
          </a:xfrm>
          <a:prstGeom prst="rect">
            <a:avLst/>
          </a:prstGeom>
          <a:gradFill>
            <a:gsLst>
              <a:gs pos="0">
                <a:srgbClr val="4472C4">
                  <a:alpha val="28627"/>
                </a:srgbClr>
              </a:gs>
              <a:gs pos="2000">
                <a:srgbClr val="4472C4">
                  <a:alpha val="28627"/>
                </a:srgbClr>
              </a:gs>
              <a:gs pos="100000">
                <a:srgbClr val="000000">
                  <a:alpha val="29803"/>
                </a:srgbClr>
              </a:gs>
            </a:gsLst>
            <a:lin ang="7799903"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1" name="Google Shape;441;p38"/>
          <p:cNvSpPr/>
          <p:nvPr/>
        </p:nvSpPr>
        <p:spPr>
          <a:xfrm rot="-967356">
            <a:off x="-500907" y="968177"/>
            <a:ext cx="3897638" cy="4176045"/>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4"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2" name="Google Shape;442;p38"/>
          <p:cNvSpPr txBox="1">
            <a:spLocks noGrp="1"/>
          </p:cNvSpPr>
          <p:nvPr>
            <p:ph type="title"/>
          </p:nvPr>
        </p:nvSpPr>
        <p:spPr>
          <a:xfrm>
            <a:off x="220400" y="586850"/>
            <a:ext cx="3447600" cy="4728600"/>
          </a:xfrm>
          <a:prstGeom prst="rect">
            <a:avLst/>
          </a:prstGeom>
          <a:noFill/>
          <a:ln>
            <a:noFill/>
          </a:ln>
        </p:spPr>
        <p:txBody>
          <a:bodyPr spcFirstLastPara="1" wrap="square" lIns="91425" tIns="45700" rIns="91425" bIns="45700" anchor="b" anchorCtr="0">
            <a:normAutofit/>
          </a:bodyPr>
          <a:lstStyle/>
          <a:p>
            <a:pPr marL="0" lvl="0" indent="0" algn="r" rtl="0">
              <a:spcBef>
                <a:spcPts val="0"/>
              </a:spcBef>
              <a:spcAft>
                <a:spcPts val="0"/>
              </a:spcAft>
              <a:buClr>
                <a:schemeClr val="lt1"/>
              </a:buClr>
              <a:buSzPts val="4000"/>
              <a:buFont typeface="Calibri"/>
              <a:buNone/>
            </a:pPr>
            <a:r>
              <a:rPr lang="en-CA" sz="3100">
                <a:solidFill>
                  <a:schemeClr val="lt1"/>
                </a:solidFill>
              </a:rPr>
              <a:t>Recommendations: </a:t>
            </a:r>
            <a:br>
              <a:rPr lang="en-CA" sz="3100">
                <a:solidFill>
                  <a:schemeClr val="lt1"/>
                </a:solidFill>
              </a:rPr>
            </a:br>
            <a:br>
              <a:rPr lang="en-CA" sz="3100">
                <a:solidFill>
                  <a:schemeClr val="lt1"/>
                </a:solidFill>
              </a:rPr>
            </a:br>
            <a:r>
              <a:rPr lang="en-CA" sz="3100">
                <a:solidFill>
                  <a:schemeClr val="lt1"/>
                </a:solidFill>
              </a:rPr>
              <a:t>Project Planning</a:t>
            </a:r>
            <a:endParaRPr sz="3500"/>
          </a:p>
          <a:p>
            <a:pPr marL="0" lvl="0" indent="0" algn="r" rtl="0">
              <a:spcBef>
                <a:spcPts val="0"/>
              </a:spcBef>
              <a:spcAft>
                <a:spcPts val="0"/>
              </a:spcAft>
              <a:buClr>
                <a:schemeClr val="lt1"/>
              </a:buClr>
              <a:buSzPts val="4000"/>
              <a:buFont typeface="Calibri"/>
              <a:buNone/>
            </a:pPr>
            <a:endParaRPr sz="3900">
              <a:solidFill>
                <a:schemeClr val="lt1"/>
              </a:solidFill>
            </a:endParaRPr>
          </a:p>
          <a:p>
            <a:pPr marL="0" lvl="0" indent="0" algn="r" rtl="0">
              <a:lnSpc>
                <a:spcPct val="90000"/>
              </a:lnSpc>
              <a:spcBef>
                <a:spcPts val="0"/>
              </a:spcBef>
              <a:spcAft>
                <a:spcPts val="0"/>
              </a:spcAft>
              <a:buClr>
                <a:srgbClr val="FFFFFF"/>
              </a:buClr>
              <a:buSzPts val="4000"/>
              <a:buFont typeface="Calibri"/>
              <a:buNone/>
            </a:pPr>
            <a:endParaRPr sz="4000">
              <a:solidFill>
                <a:schemeClr val="lt1"/>
              </a:solidFill>
            </a:endParaRPr>
          </a:p>
        </p:txBody>
      </p:sp>
      <p:sp>
        <p:nvSpPr>
          <p:cNvPr id="443" name="Google Shape;443;p38"/>
          <p:cNvSpPr txBox="1">
            <a:spLocks noGrp="1"/>
          </p:cNvSpPr>
          <p:nvPr>
            <p:ph type="sldNum" idx="12"/>
          </p:nvPr>
        </p:nvSpPr>
        <p:spPr>
          <a:xfrm>
            <a:off x="11704320" y="6455664"/>
            <a:ext cx="448200" cy="365100"/>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CA" sz="1100">
                <a:solidFill>
                  <a:srgbClr val="7F7F7F"/>
                </a:solidFill>
              </a:rPr>
              <a:t>22</a:t>
            </a:fld>
            <a:endParaRPr sz="1100">
              <a:solidFill>
                <a:srgbClr val="7F7F7F"/>
              </a:solidFill>
            </a:endParaRPr>
          </a:p>
        </p:txBody>
      </p:sp>
      <p:pic>
        <p:nvPicPr>
          <p:cNvPr id="444" name="Google Shape;444;p38"/>
          <p:cNvPicPr preferRelativeResize="0"/>
          <p:nvPr/>
        </p:nvPicPr>
        <p:blipFill rotWithShape="1">
          <a:blip r:embed="rId3">
            <a:alphaModFix/>
          </a:blip>
          <a:srcRect/>
          <a:stretch/>
        </p:blipFill>
        <p:spPr>
          <a:xfrm>
            <a:off x="9153187" y="5757705"/>
            <a:ext cx="2551133" cy="1213846"/>
          </a:xfrm>
          <a:prstGeom prst="rect">
            <a:avLst/>
          </a:prstGeom>
          <a:noFill/>
          <a:ln>
            <a:noFill/>
          </a:ln>
        </p:spPr>
      </p:pic>
      <p:graphicFrame>
        <p:nvGraphicFramePr>
          <p:cNvPr id="445" name="Google Shape;445;p38"/>
          <p:cNvGraphicFramePr/>
          <p:nvPr/>
        </p:nvGraphicFramePr>
        <p:xfrm>
          <a:off x="9098900" y="586850"/>
          <a:ext cx="3000000" cy="3000000"/>
        </p:xfrm>
        <a:graphic>
          <a:graphicData uri="http://schemas.openxmlformats.org/drawingml/2006/table">
            <a:tbl>
              <a:tblPr>
                <a:noFill/>
                <a:tableStyleId>{6A50F391-115A-4AAE-A504-4A06AEEC38FD}</a:tableStyleId>
              </a:tblPr>
              <a:tblGrid>
                <a:gridCol w="2368950">
                  <a:extLst>
                    <a:ext uri="{9D8B030D-6E8A-4147-A177-3AD203B41FA5}">
                      <a16:colId xmlns:a16="http://schemas.microsoft.com/office/drawing/2014/main" val="20000"/>
                    </a:ext>
                  </a:extLst>
                </a:gridCol>
              </a:tblGrid>
              <a:tr h="303475">
                <a:tc>
                  <a:txBody>
                    <a:bodyPr/>
                    <a:lstStyle/>
                    <a:p>
                      <a:pPr marL="0" lvl="0" indent="0" algn="l" rtl="0">
                        <a:lnSpc>
                          <a:spcPct val="115000"/>
                        </a:lnSpc>
                        <a:spcBef>
                          <a:spcPts val="0"/>
                        </a:spcBef>
                        <a:spcAft>
                          <a:spcPts val="0"/>
                        </a:spcAft>
                        <a:buNone/>
                      </a:pPr>
                      <a:r>
                        <a:rPr lang="en-CA" sz="1000"/>
                        <a:t>Crystal Reports -&gt; IQA</a:t>
                      </a:r>
                      <a:endParaRPr sz="1000"/>
                    </a:p>
                  </a:txBody>
                  <a:tcPr marL="28575" marR="28575" marT="19050" marB="19050" anchor="b">
                    <a:lnL w="9150" cap="flat" cmpd="sng">
                      <a:solidFill>
                        <a:srgbClr val="CCCCCC"/>
                      </a:solidFill>
                      <a:prstDash val="solid"/>
                      <a:round/>
                      <a:headEnd type="none" w="sm" len="sm"/>
                      <a:tailEnd type="none" w="sm" len="sm"/>
                    </a:lnL>
                    <a:lnR w="9150" cap="flat" cmpd="sng">
                      <a:solidFill>
                        <a:srgbClr val="CCCCCC"/>
                      </a:solidFill>
                      <a:prstDash val="solid"/>
                      <a:round/>
                      <a:headEnd type="none" w="sm" len="sm"/>
                      <a:tailEnd type="none" w="sm" len="sm"/>
                    </a:lnR>
                    <a:lnT w="9150" cap="flat" cmpd="sng">
                      <a:solidFill>
                        <a:srgbClr val="CCCCCC"/>
                      </a:solidFill>
                      <a:prstDash val="solid"/>
                      <a:round/>
                      <a:headEnd type="none" w="sm" len="sm"/>
                      <a:tailEnd type="none" w="sm" len="sm"/>
                    </a:lnT>
                    <a:lnB w="9150" cap="flat" cmpd="sng">
                      <a:solidFill>
                        <a:srgbClr val="CCCCCC"/>
                      </a:solidFill>
                      <a:prstDash val="solid"/>
                      <a:round/>
                      <a:headEnd type="none" w="sm" len="sm"/>
                      <a:tailEnd type="none" w="sm" len="sm"/>
                    </a:lnB>
                    <a:solidFill>
                      <a:srgbClr val="FFF2CC"/>
                    </a:solidFill>
                  </a:tcPr>
                </a:tc>
                <a:extLst>
                  <a:ext uri="{0D108BD9-81ED-4DB2-BD59-A6C34878D82A}">
                    <a16:rowId xmlns:a16="http://schemas.microsoft.com/office/drawing/2014/main" val="10000"/>
                  </a:ext>
                </a:extLst>
              </a:tr>
              <a:tr h="303475">
                <a:tc>
                  <a:txBody>
                    <a:bodyPr/>
                    <a:lstStyle/>
                    <a:p>
                      <a:pPr marL="0" lvl="0" indent="0" algn="l" rtl="0">
                        <a:lnSpc>
                          <a:spcPct val="115000"/>
                        </a:lnSpc>
                        <a:spcBef>
                          <a:spcPts val="0"/>
                        </a:spcBef>
                        <a:spcAft>
                          <a:spcPts val="0"/>
                        </a:spcAft>
                        <a:buNone/>
                      </a:pPr>
                      <a:r>
                        <a:rPr lang="en-CA" sz="1000"/>
                        <a:t>Stored Procedures -&gt; IDMS</a:t>
                      </a:r>
                      <a:endParaRPr sz="1000"/>
                    </a:p>
                  </a:txBody>
                  <a:tcPr marL="28575" marR="28575" marT="19050" marB="19050" anchor="b">
                    <a:lnL w="9150" cap="flat" cmpd="sng">
                      <a:solidFill>
                        <a:srgbClr val="CCCCCC"/>
                      </a:solidFill>
                      <a:prstDash val="solid"/>
                      <a:round/>
                      <a:headEnd type="none" w="sm" len="sm"/>
                      <a:tailEnd type="none" w="sm" len="sm"/>
                    </a:lnL>
                    <a:lnR w="9150" cap="flat" cmpd="sng">
                      <a:solidFill>
                        <a:srgbClr val="CCCCCC"/>
                      </a:solidFill>
                      <a:prstDash val="solid"/>
                      <a:round/>
                      <a:headEnd type="none" w="sm" len="sm"/>
                      <a:tailEnd type="none" w="sm" len="sm"/>
                    </a:lnR>
                    <a:lnT w="9150" cap="flat" cmpd="sng">
                      <a:solidFill>
                        <a:srgbClr val="CCCCCC"/>
                      </a:solidFill>
                      <a:prstDash val="solid"/>
                      <a:round/>
                      <a:headEnd type="none" w="sm" len="sm"/>
                      <a:tailEnd type="none" w="sm" len="sm"/>
                    </a:lnT>
                    <a:lnB w="9150" cap="flat" cmpd="sng">
                      <a:solidFill>
                        <a:srgbClr val="CCCCCC"/>
                      </a:solidFill>
                      <a:prstDash val="solid"/>
                      <a:round/>
                      <a:headEnd type="none" w="sm" len="sm"/>
                      <a:tailEnd type="none" w="sm" len="sm"/>
                    </a:lnB>
                    <a:solidFill>
                      <a:srgbClr val="FFF2CC"/>
                    </a:solidFill>
                  </a:tcPr>
                </a:tc>
                <a:extLst>
                  <a:ext uri="{0D108BD9-81ED-4DB2-BD59-A6C34878D82A}">
                    <a16:rowId xmlns:a16="http://schemas.microsoft.com/office/drawing/2014/main" val="10001"/>
                  </a:ext>
                </a:extLst>
              </a:tr>
              <a:tr h="303475">
                <a:tc>
                  <a:txBody>
                    <a:bodyPr/>
                    <a:lstStyle/>
                    <a:p>
                      <a:pPr marL="0" lvl="0" indent="0" algn="l" rtl="0">
                        <a:lnSpc>
                          <a:spcPct val="115000"/>
                        </a:lnSpc>
                        <a:spcBef>
                          <a:spcPts val="0"/>
                        </a:spcBef>
                        <a:spcAft>
                          <a:spcPts val="0"/>
                        </a:spcAft>
                        <a:buNone/>
                      </a:pPr>
                      <a:r>
                        <a:rPr lang="en-CA" sz="1000"/>
                        <a:t>Event Reg Classes</a:t>
                      </a:r>
                      <a:endParaRPr sz="1000"/>
                    </a:p>
                  </a:txBody>
                  <a:tcPr marL="28575" marR="28575" marT="19050" marB="19050" anchor="b">
                    <a:lnL w="9150" cap="flat" cmpd="sng">
                      <a:solidFill>
                        <a:srgbClr val="CCCCCC"/>
                      </a:solidFill>
                      <a:prstDash val="solid"/>
                      <a:round/>
                      <a:headEnd type="none" w="sm" len="sm"/>
                      <a:tailEnd type="none" w="sm" len="sm"/>
                    </a:lnL>
                    <a:lnR w="9150" cap="flat" cmpd="sng">
                      <a:solidFill>
                        <a:srgbClr val="CCCCCC"/>
                      </a:solidFill>
                      <a:prstDash val="solid"/>
                      <a:round/>
                      <a:headEnd type="none" w="sm" len="sm"/>
                      <a:tailEnd type="none" w="sm" len="sm"/>
                    </a:lnR>
                    <a:lnT w="9150" cap="flat" cmpd="sng">
                      <a:solidFill>
                        <a:srgbClr val="CCCCCC"/>
                      </a:solidFill>
                      <a:prstDash val="solid"/>
                      <a:round/>
                      <a:headEnd type="none" w="sm" len="sm"/>
                      <a:tailEnd type="none" w="sm" len="sm"/>
                    </a:lnT>
                    <a:lnB w="9150" cap="flat" cmpd="sng">
                      <a:solidFill>
                        <a:srgbClr val="CCCCCC"/>
                      </a:solidFill>
                      <a:prstDash val="solid"/>
                      <a:round/>
                      <a:headEnd type="none" w="sm" len="sm"/>
                      <a:tailEnd type="none" w="sm" len="sm"/>
                    </a:lnB>
                    <a:solidFill>
                      <a:srgbClr val="FFF2CC"/>
                    </a:solidFill>
                  </a:tcPr>
                </a:tc>
                <a:extLst>
                  <a:ext uri="{0D108BD9-81ED-4DB2-BD59-A6C34878D82A}">
                    <a16:rowId xmlns:a16="http://schemas.microsoft.com/office/drawing/2014/main" val="10002"/>
                  </a:ext>
                </a:extLst>
              </a:tr>
              <a:tr h="303475">
                <a:tc>
                  <a:txBody>
                    <a:bodyPr/>
                    <a:lstStyle/>
                    <a:p>
                      <a:pPr marL="0" lvl="0" indent="0" algn="l" rtl="0">
                        <a:lnSpc>
                          <a:spcPct val="115000"/>
                        </a:lnSpc>
                        <a:spcBef>
                          <a:spcPts val="0"/>
                        </a:spcBef>
                        <a:spcAft>
                          <a:spcPts val="0"/>
                        </a:spcAft>
                        <a:buNone/>
                      </a:pPr>
                      <a:r>
                        <a:rPr lang="en-CA" sz="1000"/>
                        <a:t>Desktop Tabs</a:t>
                      </a:r>
                      <a:endParaRPr sz="1000"/>
                    </a:p>
                  </a:txBody>
                  <a:tcPr marL="28575" marR="28575" marT="19050" marB="19050" anchor="b">
                    <a:lnL w="9150" cap="flat" cmpd="sng">
                      <a:solidFill>
                        <a:srgbClr val="CCCCCC"/>
                      </a:solidFill>
                      <a:prstDash val="solid"/>
                      <a:round/>
                      <a:headEnd type="none" w="sm" len="sm"/>
                      <a:tailEnd type="none" w="sm" len="sm"/>
                    </a:lnL>
                    <a:lnR w="9150" cap="flat" cmpd="sng">
                      <a:solidFill>
                        <a:srgbClr val="CCCCCC"/>
                      </a:solidFill>
                      <a:prstDash val="solid"/>
                      <a:round/>
                      <a:headEnd type="none" w="sm" len="sm"/>
                      <a:tailEnd type="none" w="sm" len="sm"/>
                    </a:lnR>
                    <a:lnT w="9150" cap="flat" cmpd="sng">
                      <a:solidFill>
                        <a:srgbClr val="CCCCCC"/>
                      </a:solidFill>
                      <a:prstDash val="solid"/>
                      <a:round/>
                      <a:headEnd type="none" w="sm" len="sm"/>
                      <a:tailEnd type="none" w="sm" len="sm"/>
                    </a:lnT>
                    <a:lnB w="9150" cap="flat" cmpd="sng">
                      <a:solidFill>
                        <a:srgbClr val="CCCCCC"/>
                      </a:solidFill>
                      <a:prstDash val="solid"/>
                      <a:round/>
                      <a:headEnd type="none" w="sm" len="sm"/>
                      <a:tailEnd type="none" w="sm" len="sm"/>
                    </a:lnB>
                    <a:solidFill>
                      <a:srgbClr val="FFF2CC"/>
                    </a:solidFill>
                  </a:tcPr>
                </a:tc>
                <a:extLst>
                  <a:ext uri="{0D108BD9-81ED-4DB2-BD59-A6C34878D82A}">
                    <a16:rowId xmlns:a16="http://schemas.microsoft.com/office/drawing/2014/main" val="10003"/>
                  </a:ext>
                </a:extLst>
              </a:tr>
            </a:tbl>
          </a:graphicData>
        </a:graphic>
      </p:graphicFrame>
      <p:graphicFrame>
        <p:nvGraphicFramePr>
          <p:cNvPr id="446" name="Google Shape;446;p38"/>
          <p:cNvGraphicFramePr/>
          <p:nvPr/>
        </p:nvGraphicFramePr>
        <p:xfrm>
          <a:off x="9098900" y="2476100"/>
          <a:ext cx="3000000" cy="3000000"/>
        </p:xfrm>
        <a:graphic>
          <a:graphicData uri="http://schemas.openxmlformats.org/drawingml/2006/table">
            <a:tbl>
              <a:tblPr>
                <a:noFill/>
                <a:tableStyleId>{6A50F391-115A-4AAE-A504-4A06AEEC38FD}</a:tableStyleId>
              </a:tblPr>
              <a:tblGrid>
                <a:gridCol w="2368950">
                  <a:extLst>
                    <a:ext uri="{9D8B030D-6E8A-4147-A177-3AD203B41FA5}">
                      <a16:colId xmlns:a16="http://schemas.microsoft.com/office/drawing/2014/main" val="20000"/>
                    </a:ext>
                  </a:extLst>
                </a:gridCol>
              </a:tblGrid>
              <a:tr h="338500">
                <a:tc>
                  <a:txBody>
                    <a:bodyPr/>
                    <a:lstStyle/>
                    <a:p>
                      <a:pPr marL="0" lvl="0" indent="0" algn="l" rtl="0">
                        <a:lnSpc>
                          <a:spcPct val="115000"/>
                        </a:lnSpc>
                        <a:spcBef>
                          <a:spcPts val="0"/>
                        </a:spcBef>
                        <a:spcAft>
                          <a:spcPts val="0"/>
                        </a:spcAft>
                        <a:buNone/>
                      </a:pPr>
                      <a:r>
                        <a:rPr lang="en-CA" sz="1000"/>
                        <a:t>Crystal Reports -&gt; Report Writer</a:t>
                      </a:r>
                      <a:endParaRPr sz="1000"/>
                    </a:p>
                  </a:txBody>
                  <a:tcPr marL="28575" marR="28575" marT="19050" marB="19050" anchor="b">
                    <a:lnL w="9150" cap="flat" cmpd="sng">
                      <a:solidFill>
                        <a:srgbClr val="CCCCCC"/>
                      </a:solidFill>
                      <a:prstDash val="solid"/>
                      <a:round/>
                      <a:headEnd type="none" w="sm" len="sm"/>
                      <a:tailEnd type="none" w="sm" len="sm"/>
                    </a:lnL>
                    <a:lnR w="9150" cap="flat" cmpd="sng">
                      <a:solidFill>
                        <a:srgbClr val="CCCCCC"/>
                      </a:solidFill>
                      <a:prstDash val="solid"/>
                      <a:round/>
                      <a:headEnd type="none" w="sm" len="sm"/>
                      <a:tailEnd type="none" w="sm" len="sm"/>
                    </a:lnR>
                    <a:lnT w="9150" cap="flat" cmpd="sng">
                      <a:solidFill>
                        <a:srgbClr val="CCCCCC"/>
                      </a:solidFill>
                      <a:prstDash val="solid"/>
                      <a:round/>
                      <a:headEnd type="none" w="sm" len="sm"/>
                      <a:tailEnd type="none" w="sm" len="sm"/>
                    </a:lnT>
                    <a:lnB w="9150" cap="flat" cmpd="sng">
                      <a:solidFill>
                        <a:srgbClr val="CCCCCC"/>
                      </a:solidFill>
                      <a:prstDash val="solid"/>
                      <a:round/>
                      <a:headEnd type="none" w="sm" len="sm"/>
                      <a:tailEnd type="none" w="sm" len="sm"/>
                    </a:lnB>
                    <a:solidFill>
                      <a:srgbClr val="FCE5CD"/>
                    </a:solidFill>
                  </a:tcPr>
                </a:tc>
                <a:extLst>
                  <a:ext uri="{0D108BD9-81ED-4DB2-BD59-A6C34878D82A}">
                    <a16:rowId xmlns:a16="http://schemas.microsoft.com/office/drawing/2014/main" val="10000"/>
                  </a:ext>
                </a:extLst>
              </a:tr>
              <a:tr h="338500">
                <a:tc>
                  <a:txBody>
                    <a:bodyPr/>
                    <a:lstStyle/>
                    <a:p>
                      <a:pPr marL="0" lvl="0" indent="0" algn="l" rtl="0">
                        <a:lnSpc>
                          <a:spcPct val="115000"/>
                        </a:lnSpc>
                        <a:spcBef>
                          <a:spcPts val="0"/>
                        </a:spcBef>
                        <a:spcAft>
                          <a:spcPts val="0"/>
                        </a:spcAft>
                        <a:buNone/>
                      </a:pPr>
                      <a:r>
                        <a:rPr lang="en-CA" sz="1000"/>
                        <a:t>Rise Template</a:t>
                      </a:r>
                      <a:endParaRPr sz="1000"/>
                    </a:p>
                  </a:txBody>
                  <a:tcPr marL="28575" marR="28575" marT="19050" marB="19050" anchor="b">
                    <a:lnL w="9150" cap="flat" cmpd="sng">
                      <a:solidFill>
                        <a:srgbClr val="CCCCCC"/>
                      </a:solidFill>
                      <a:prstDash val="solid"/>
                      <a:round/>
                      <a:headEnd type="none" w="sm" len="sm"/>
                      <a:tailEnd type="none" w="sm" len="sm"/>
                    </a:lnL>
                    <a:lnR w="9150" cap="flat" cmpd="sng">
                      <a:solidFill>
                        <a:srgbClr val="CCCCCC"/>
                      </a:solidFill>
                      <a:prstDash val="solid"/>
                      <a:round/>
                      <a:headEnd type="none" w="sm" len="sm"/>
                      <a:tailEnd type="none" w="sm" len="sm"/>
                    </a:lnR>
                    <a:lnT w="9150" cap="flat" cmpd="sng">
                      <a:solidFill>
                        <a:srgbClr val="CCCCCC"/>
                      </a:solidFill>
                      <a:prstDash val="solid"/>
                      <a:round/>
                      <a:headEnd type="none" w="sm" len="sm"/>
                      <a:tailEnd type="none" w="sm" len="sm"/>
                    </a:lnT>
                    <a:lnB w="9150" cap="flat" cmpd="sng">
                      <a:solidFill>
                        <a:srgbClr val="CCCCCC"/>
                      </a:solidFill>
                      <a:prstDash val="solid"/>
                      <a:round/>
                      <a:headEnd type="none" w="sm" len="sm"/>
                      <a:tailEnd type="none" w="sm" len="sm"/>
                    </a:lnB>
                    <a:solidFill>
                      <a:srgbClr val="FCE5CD"/>
                    </a:solidFill>
                  </a:tcPr>
                </a:tc>
                <a:extLst>
                  <a:ext uri="{0D108BD9-81ED-4DB2-BD59-A6C34878D82A}">
                    <a16:rowId xmlns:a16="http://schemas.microsoft.com/office/drawing/2014/main" val="10001"/>
                  </a:ext>
                </a:extLst>
              </a:tr>
              <a:tr h="338500">
                <a:tc>
                  <a:txBody>
                    <a:bodyPr/>
                    <a:lstStyle/>
                    <a:p>
                      <a:pPr marL="0" lvl="0" indent="0" algn="l" rtl="0">
                        <a:lnSpc>
                          <a:spcPct val="115000"/>
                        </a:lnSpc>
                        <a:spcBef>
                          <a:spcPts val="0"/>
                        </a:spcBef>
                        <a:spcAft>
                          <a:spcPts val="0"/>
                        </a:spcAft>
                        <a:buNone/>
                      </a:pPr>
                      <a:r>
                        <a:rPr lang="en-CA" sz="1000"/>
                        <a:t>Accounting Setup</a:t>
                      </a:r>
                      <a:endParaRPr sz="1000"/>
                    </a:p>
                  </a:txBody>
                  <a:tcPr marL="28575" marR="28575" marT="19050" marB="19050" anchor="b">
                    <a:lnL w="9150" cap="flat" cmpd="sng">
                      <a:solidFill>
                        <a:srgbClr val="CCCCCC"/>
                      </a:solidFill>
                      <a:prstDash val="solid"/>
                      <a:round/>
                      <a:headEnd type="none" w="sm" len="sm"/>
                      <a:tailEnd type="none" w="sm" len="sm"/>
                    </a:lnL>
                    <a:lnR w="9150" cap="flat" cmpd="sng">
                      <a:solidFill>
                        <a:srgbClr val="CCCCCC"/>
                      </a:solidFill>
                      <a:prstDash val="solid"/>
                      <a:round/>
                      <a:headEnd type="none" w="sm" len="sm"/>
                      <a:tailEnd type="none" w="sm" len="sm"/>
                    </a:lnR>
                    <a:lnT w="9150" cap="flat" cmpd="sng">
                      <a:solidFill>
                        <a:srgbClr val="CCCCCC"/>
                      </a:solidFill>
                      <a:prstDash val="solid"/>
                      <a:round/>
                      <a:headEnd type="none" w="sm" len="sm"/>
                      <a:tailEnd type="none" w="sm" len="sm"/>
                    </a:lnT>
                    <a:lnB w="9150" cap="flat" cmpd="sng">
                      <a:solidFill>
                        <a:srgbClr val="CCCCCC"/>
                      </a:solidFill>
                      <a:prstDash val="solid"/>
                      <a:round/>
                      <a:headEnd type="none" w="sm" len="sm"/>
                      <a:tailEnd type="none" w="sm" len="sm"/>
                    </a:lnB>
                    <a:solidFill>
                      <a:srgbClr val="FCE5CD"/>
                    </a:solidFill>
                  </a:tcPr>
                </a:tc>
                <a:extLst>
                  <a:ext uri="{0D108BD9-81ED-4DB2-BD59-A6C34878D82A}">
                    <a16:rowId xmlns:a16="http://schemas.microsoft.com/office/drawing/2014/main" val="10002"/>
                  </a:ext>
                </a:extLst>
              </a:tr>
            </a:tbl>
          </a:graphicData>
        </a:graphic>
      </p:graphicFrame>
      <p:graphicFrame>
        <p:nvGraphicFramePr>
          <p:cNvPr id="447" name="Google Shape;447;p38"/>
          <p:cNvGraphicFramePr/>
          <p:nvPr/>
        </p:nvGraphicFramePr>
        <p:xfrm>
          <a:off x="9098900" y="4080075"/>
          <a:ext cx="3000000" cy="3000000"/>
        </p:xfrm>
        <a:graphic>
          <a:graphicData uri="http://schemas.openxmlformats.org/drawingml/2006/table">
            <a:tbl>
              <a:tblPr>
                <a:noFill/>
                <a:tableStyleId>{6A50F391-115A-4AAE-A504-4A06AEEC38FD}</a:tableStyleId>
              </a:tblPr>
              <a:tblGrid>
                <a:gridCol w="2368950">
                  <a:extLst>
                    <a:ext uri="{9D8B030D-6E8A-4147-A177-3AD203B41FA5}">
                      <a16:colId xmlns:a16="http://schemas.microsoft.com/office/drawing/2014/main" val="20000"/>
                    </a:ext>
                  </a:extLst>
                </a:gridCol>
              </a:tblGrid>
              <a:tr h="287100">
                <a:tc>
                  <a:txBody>
                    <a:bodyPr/>
                    <a:lstStyle/>
                    <a:p>
                      <a:pPr marL="0" lvl="0" indent="0" algn="l" rtl="0">
                        <a:lnSpc>
                          <a:spcPct val="115000"/>
                        </a:lnSpc>
                        <a:spcBef>
                          <a:spcPts val="0"/>
                        </a:spcBef>
                        <a:spcAft>
                          <a:spcPts val="0"/>
                        </a:spcAft>
                        <a:buNone/>
                      </a:pPr>
                      <a:r>
                        <a:rPr lang="en-CA" sz="1000"/>
                        <a:t>DB Tables</a:t>
                      </a:r>
                      <a:endParaRPr sz="1000"/>
                    </a:p>
                  </a:txBody>
                  <a:tcPr marL="28575" marR="28575" marT="19050" marB="19050" anchor="b">
                    <a:lnL w="9150" cap="flat" cmpd="sng">
                      <a:solidFill>
                        <a:srgbClr val="CCCCCC"/>
                      </a:solidFill>
                      <a:prstDash val="solid"/>
                      <a:round/>
                      <a:headEnd type="none" w="sm" len="sm"/>
                      <a:tailEnd type="none" w="sm" len="sm"/>
                    </a:lnL>
                    <a:lnR w="9150" cap="flat" cmpd="sng">
                      <a:solidFill>
                        <a:srgbClr val="CCCCCC"/>
                      </a:solidFill>
                      <a:prstDash val="solid"/>
                      <a:round/>
                      <a:headEnd type="none" w="sm" len="sm"/>
                      <a:tailEnd type="none" w="sm" len="sm"/>
                    </a:lnR>
                    <a:lnT w="9150" cap="flat" cmpd="sng">
                      <a:solidFill>
                        <a:srgbClr val="CCCCCC"/>
                      </a:solidFill>
                      <a:prstDash val="solid"/>
                      <a:round/>
                      <a:headEnd type="none" w="sm" len="sm"/>
                      <a:tailEnd type="none" w="sm" len="sm"/>
                    </a:lnT>
                    <a:lnB w="9150" cap="flat" cmpd="sng">
                      <a:solidFill>
                        <a:srgbClr val="CCCCCC"/>
                      </a:solidFill>
                      <a:prstDash val="solid"/>
                      <a:round/>
                      <a:headEnd type="none" w="sm" len="sm"/>
                      <a:tailEnd type="none" w="sm" len="sm"/>
                    </a:lnB>
                    <a:solidFill>
                      <a:srgbClr val="D9EAD3"/>
                    </a:solidFill>
                  </a:tcPr>
                </a:tc>
                <a:extLst>
                  <a:ext uri="{0D108BD9-81ED-4DB2-BD59-A6C34878D82A}">
                    <a16:rowId xmlns:a16="http://schemas.microsoft.com/office/drawing/2014/main" val="10000"/>
                  </a:ext>
                </a:extLst>
              </a:tr>
              <a:tr h="287100">
                <a:tc>
                  <a:txBody>
                    <a:bodyPr/>
                    <a:lstStyle/>
                    <a:p>
                      <a:pPr marL="0" lvl="0" indent="0" algn="l" rtl="0">
                        <a:lnSpc>
                          <a:spcPct val="115000"/>
                        </a:lnSpc>
                        <a:spcBef>
                          <a:spcPts val="0"/>
                        </a:spcBef>
                        <a:spcAft>
                          <a:spcPts val="0"/>
                        </a:spcAft>
                        <a:buNone/>
                      </a:pPr>
                      <a:r>
                        <a:rPr lang="en-CA" sz="1000"/>
                        <a:t>DB Stored Procedures</a:t>
                      </a:r>
                      <a:endParaRPr sz="1000"/>
                    </a:p>
                  </a:txBody>
                  <a:tcPr marL="28575" marR="28575" marT="19050" marB="19050" anchor="b">
                    <a:lnL w="9150" cap="flat" cmpd="sng">
                      <a:solidFill>
                        <a:srgbClr val="CCCCCC"/>
                      </a:solidFill>
                      <a:prstDash val="solid"/>
                      <a:round/>
                      <a:headEnd type="none" w="sm" len="sm"/>
                      <a:tailEnd type="none" w="sm" len="sm"/>
                    </a:lnL>
                    <a:lnR w="9150" cap="flat" cmpd="sng">
                      <a:solidFill>
                        <a:srgbClr val="CCCCCC"/>
                      </a:solidFill>
                      <a:prstDash val="solid"/>
                      <a:round/>
                      <a:headEnd type="none" w="sm" len="sm"/>
                      <a:tailEnd type="none" w="sm" len="sm"/>
                    </a:lnR>
                    <a:lnT w="9150" cap="flat" cmpd="sng">
                      <a:solidFill>
                        <a:srgbClr val="CCCCCC"/>
                      </a:solidFill>
                      <a:prstDash val="solid"/>
                      <a:round/>
                      <a:headEnd type="none" w="sm" len="sm"/>
                      <a:tailEnd type="none" w="sm" len="sm"/>
                    </a:lnT>
                    <a:lnB w="9150" cap="flat" cmpd="sng">
                      <a:solidFill>
                        <a:srgbClr val="CCCCCC"/>
                      </a:solidFill>
                      <a:prstDash val="solid"/>
                      <a:round/>
                      <a:headEnd type="none" w="sm" len="sm"/>
                      <a:tailEnd type="none" w="sm" len="sm"/>
                    </a:lnB>
                    <a:solidFill>
                      <a:srgbClr val="D9EAD3"/>
                    </a:solidFill>
                  </a:tcPr>
                </a:tc>
                <a:extLst>
                  <a:ext uri="{0D108BD9-81ED-4DB2-BD59-A6C34878D82A}">
                    <a16:rowId xmlns:a16="http://schemas.microsoft.com/office/drawing/2014/main" val="10001"/>
                  </a:ext>
                </a:extLst>
              </a:tr>
              <a:tr h="287100">
                <a:tc>
                  <a:txBody>
                    <a:bodyPr/>
                    <a:lstStyle/>
                    <a:p>
                      <a:pPr marL="0" lvl="0" indent="0" algn="l" rtl="0">
                        <a:lnSpc>
                          <a:spcPct val="115000"/>
                        </a:lnSpc>
                        <a:spcBef>
                          <a:spcPts val="0"/>
                        </a:spcBef>
                        <a:spcAft>
                          <a:spcPts val="0"/>
                        </a:spcAft>
                        <a:buNone/>
                      </a:pPr>
                      <a:r>
                        <a:rPr lang="en-CA" sz="1000"/>
                        <a:t>DB Views</a:t>
                      </a:r>
                      <a:endParaRPr sz="1000"/>
                    </a:p>
                  </a:txBody>
                  <a:tcPr marL="28575" marR="28575" marT="19050" marB="19050" anchor="b">
                    <a:lnL w="9150" cap="flat" cmpd="sng">
                      <a:solidFill>
                        <a:srgbClr val="CCCCCC"/>
                      </a:solidFill>
                      <a:prstDash val="solid"/>
                      <a:round/>
                      <a:headEnd type="none" w="sm" len="sm"/>
                      <a:tailEnd type="none" w="sm" len="sm"/>
                    </a:lnL>
                    <a:lnR w="9150" cap="flat" cmpd="sng">
                      <a:solidFill>
                        <a:srgbClr val="CCCCCC"/>
                      </a:solidFill>
                      <a:prstDash val="solid"/>
                      <a:round/>
                      <a:headEnd type="none" w="sm" len="sm"/>
                      <a:tailEnd type="none" w="sm" len="sm"/>
                    </a:lnR>
                    <a:lnT w="9150" cap="flat" cmpd="sng">
                      <a:solidFill>
                        <a:srgbClr val="CCCCCC"/>
                      </a:solidFill>
                      <a:prstDash val="solid"/>
                      <a:round/>
                      <a:headEnd type="none" w="sm" len="sm"/>
                      <a:tailEnd type="none" w="sm" len="sm"/>
                    </a:lnT>
                    <a:lnB w="9150" cap="flat" cmpd="sng">
                      <a:solidFill>
                        <a:srgbClr val="CCCCCC"/>
                      </a:solidFill>
                      <a:prstDash val="solid"/>
                      <a:round/>
                      <a:headEnd type="none" w="sm" len="sm"/>
                      <a:tailEnd type="none" w="sm" len="sm"/>
                    </a:lnB>
                    <a:solidFill>
                      <a:srgbClr val="D9EAD3"/>
                    </a:solidFill>
                  </a:tcPr>
                </a:tc>
                <a:extLst>
                  <a:ext uri="{0D108BD9-81ED-4DB2-BD59-A6C34878D82A}">
                    <a16:rowId xmlns:a16="http://schemas.microsoft.com/office/drawing/2014/main" val="10002"/>
                  </a:ext>
                </a:extLst>
              </a:tr>
            </a:tbl>
          </a:graphicData>
        </a:graphic>
      </p:graphicFrame>
      <p:sp>
        <p:nvSpPr>
          <p:cNvPr id="448" name="Google Shape;448;p38"/>
          <p:cNvSpPr/>
          <p:nvPr/>
        </p:nvSpPr>
        <p:spPr>
          <a:xfrm rot="5870605">
            <a:off x="699545" y="-1533742"/>
            <a:ext cx="7134954" cy="9646398"/>
          </a:xfrm>
          <a:custGeom>
            <a:avLst/>
            <a:gdLst/>
            <a:ahLst/>
            <a:cxnLst/>
            <a:rect l="l" t="t" r="r" b="b"/>
            <a:pathLst>
              <a:path w="4808302" h="4088666" extrusionOk="0">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0">
                <a:srgbClr val="8DA9DB">
                  <a:alpha val="0"/>
                </a:srgbClr>
              </a:gs>
              <a:gs pos="39000">
                <a:srgbClr val="8DA9DB">
                  <a:alpha val="0"/>
                </a:srgbClr>
              </a:gs>
              <a:gs pos="100000">
                <a:srgbClr val="2F5496">
                  <a:alpha val="25098"/>
                </a:srgbClr>
              </a:gs>
            </a:gsLst>
            <a:lin ang="18599929"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9" name="Google Shape;449;p38"/>
          <p:cNvSpPr txBox="1">
            <a:spLocks noGrp="1"/>
          </p:cNvSpPr>
          <p:nvPr>
            <p:ph type="body" idx="1"/>
          </p:nvPr>
        </p:nvSpPr>
        <p:spPr>
          <a:xfrm>
            <a:off x="4571450" y="586850"/>
            <a:ext cx="4230300" cy="5546100"/>
          </a:xfrm>
          <a:prstGeom prst="rect">
            <a:avLst/>
          </a:prstGeom>
          <a:noFill/>
          <a:ln>
            <a:noFill/>
          </a:ln>
        </p:spPr>
        <p:txBody>
          <a:bodyPr spcFirstLastPara="1" wrap="square" lIns="91425" tIns="45700" rIns="91425" bIns="45700" anchor="t" anchorCtr="0">
            <a:normAutofit/>
          </a:bodyPr>
          <a:lstStyle/>
          <a:p>
            <a:pPr marL="457200" lvl="0" indent="-342900" algn="l" rtl="0">
              <a:spcBef>
                <a:spcPts val="0"/>
              </a:spcBef>
              <a:spcAft>
                <a:spcPts val="0"/>
              </a:spcAft>
              <a:buSzPts val="1800"/>
              <a:buChar char="●"/>
            </a:pPr>
            <a:r>
              <a:rPr lang="en-CA" b="1"/>
              <a:t>Phase 1 iMIS 2017</a:t>
            </a:r>
            <a:br>
              <a:rPr lang="en-CA" b="1"/>
            </a:br>
            <a:r>
              <a:rPr lang="en-CA"/>
              <a:t>What can be done before you upgrade to EMS</a:t>
            </a:r>
            <a:br>
              <a:rPr lang="en-CA"/>
            </a:br>
            <a:endParaRPr/>
          </a:p>
          <a:p>
            <a:pPr marL="457200" lvl="0" indent="-342900" algn="l" rtl="0">
              <a:spcBef>
                <a:spcPts val="0"/>
              </a:spcBef>
              <a:spcAft>
                <a:spcPts val="0"/>
              </a:spcAft>
              <a:buSzPts val="1800"/>
              <a:buChar char="●"/>
            </a:pPr>
            <a:r>
              <a:rPr lang="en-CA" b="1"/>
              <a:t>Phase 2 iMIS 20/20</a:t>
            </a:r>
            <a:br>
              <a:rPr lang="en-CA" b="1"/>
            </a:br>
            <a:r>
              <a:rPr lang="en-CA"/>
              <a:t>1st stage of EMS upgrade</a:t>
            </a:r>
            <a:br>
              <a:rPr lang="en-CA"/>
            </a:br>
            <a:endParaRPr/>
          </a:p>
          <a:p>
            <a:pPr marL="457200" lvl="0" indent="-342900" algn="l" rtl="0">
              <a:spcBef>
                <a:spcPts val="0"/>
              </a:spcBef>
              <a:spcAft>
                <a:spcPts val="0"/>
              </a:spcAft>
              <a:buSzPts val="1800"/>
              <a:buChar char="●"/>
            </a:pPr>
            <a:r>
              <a:rPr lang="en-CA" b="1"/>
              <a:t>Phase 3 iMIS EMS</a:t>
            </a:r>
            <a:br>
              <a:rPr lang="en-CA" b="1"/>
            </a:br>
            <a:r>
              <a:rPr lang="en-CA"/>
              <a:t>Final Stage of EMS upgrade</a:t>
            </a:r>
            <a:endParaRPr/>
          </a:p>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3"/>
        <p:cNvGrpSpPr/>
        <p:nvPr/>
      </p:nvGrpSpPr>
      <p:grpSpPr>
        <a:xfrm>
          <a:off x="0" y="0"/>
          <a:ext cx="0" cy="0"/>
          <a:chOff x="0" y="0"/>
          <a:chExt cx="0" cy="0"/>
        </a:xfrm>
      </p:grpSpPr>
      <p:sp>
        <p:nvSpPr>
          <p:cNvPr id="454" name="Google Shape;454;p39"/>
          <p:cNvSpPr/>
          <p:nvPr/>
        </p:nvSpPr>
        <p:spPr>
          <a:xfrm rot="5400000" flipH="1">
            <a:off x="-1410016" y="1410150"/>
            <a:ext cx="6858000" cy="4037700"/>
          </a:xfrm>
          <a:prstGeom prst="rect">
            <a:avLst/>
          </a:prstGeom>
          <a:gradFill>
            <a:gsLst>
              <a:gs pos="0">
                <a:srgbClr val="000000"/>
              </a:gs>
              <a:gs pos="8000">
                <a:srgbClr val="000000"/>
              </a:gs>
              <a:gs pos="100000">
                <a:srgbClr val="2F5496"/>
              </a:gs>
            </a:gsLst>
            <a:lin ang="300012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5" name="Google Shape;455;p39"/>
          <p:cNvSpPr/>
          <p:nvPr/>
        </p:nvSpPr>
        <p:spPr>
          <a:xfrm rot="5400000" flipH="1">
            <a:off x="-1410016" y="1420288"/>
            <a:ext cx="6858000" cy="4037700"/>
          </a:xfrm>
          <a:prstGeom prst="rect">
            <a:avLst/>
          </a:prstGeom>
          <a:gradFill>
            <a:gsLst>
              <a:gs pos="0">
                <a:srgbClr val="000000">
                  <a:alpha val="0"/>
                </a:srgbClr>
              </a:gs>
              <a:gs pos="99000">
                <a:srgbClr val="4472C4">
                  <a:alpha val="45882"/>
                </a:srgbClr>
              </a:gs>
              <a:gs pos="100000">
                <a:srgbClr val="4472C4">
                  <a:alpha val="45882"/>
                </a:srgbClr>
              </a:gs>
            </a:gsLst>
            <a:lin ang="1800004"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6" name="Google Shape;456;p39"/>
          <p:cNvSpPr/>
          <p:nvPr/>
        </p:nvSpPr>
        <p:spPr>
          <a:xfrm rot="5400000" flipH="1">
            <a:off x="767983" y="3588145"/>
            <a:ext cx="2502000" cy="4037700"/>
          </a:xfrm>
          <a:prstGeom prst="rect">
            <a:avLst/>
          </a:prstGeom>
          <a:gradFill>
            <a:gsLst>
              <a:gs pos="0">
                <a:srgbClr val="4472C4">
                  <a:alpha val="28627"/>
                </a:srgbClr>
              </a:gs>
              <a:gs pos="2000">
                <a:srgbClr val="4472C4">
                  <a:alpha val="28627"/>
                </a:srgbClr>
              </a:gs>
              <a:gs pos="100000">
                <a:srgbClr val="000000">
                  <a:alpha val="29803"/>
                </a:srgbClr>
              </a:gs>
            </a:gsLst>
            <a:lin ang="7799903"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7" name="Google Shape;457;p39"/>
          <p:cNvSpPr/>
          <p:nvPr/>
        </p:nvSpPr>
        <p:spPr>
          <a:xfrm rot="-967356">
            <a:off x="-500907" y="968177"/>
            <a:ext cx="3897638" cy="4176045"/>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4"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8" name="Google Shape;458;p39"/>
          <p:cNvSpPr/>
          <p:nvPr/>
        </p:nvSpPr>
        <p:spPr>
          <a:xfrm rot="5400000" flipH="1">
            <a:off x="-1410024" y="1400012"/>
            <a:ext cx="6858000" cy="4037700"/>
          </a:xfrm>
          <a:prstGeom prst="rect">
            <a:avLst/>
          </a:prstGeom>
          <a:gradFill>
            <a:gsLst>
              <a:gs pos="0">
                <a:srgbClr val="000000">
                  <a:alpha val="0"/>
                </a:srgbClr>
              </a:gs>
              <a:gs pos="99000">
                <a:srgbClr val="8DA9DB">
                  <a:alpha val="10980"/>
                </a:srgbClr>
              </a:gs>
              <a:gs pos="100000">
                <a:srgbClr val="8DA9DB">
                  <a:alpha val="10980"/>
                </a:srgbClr>
              </a:gs>
            </a:gsLst>
            <a:lin ang="7200017"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9" name="Google Shape;459;p39"/>
          <p:cNvSpPr txBox="1">
            <a:spLocks noGrp="1"/>
          </p:cNvSpPr>
          <p:nvPr>
            <p:ph type="title"/>
          </p:nvPr>
        </p:nvSpPr>
        <p:spPr>
          <a:xfrm>
            <a:off x="220400" y="586850"/>
            <a:ext cx="3447600" cy="4728600"/>
          </a:xfrm>
          <a:prstGeom prst="rect">
            <a:avLst/>
          </a:prstGeom>
          <a:noFill/>
          <a:ln>
            <a:noFill/>
          </a:ln>
        </p:spPr>
        <p:txBody>
          <a:bodyPr spcFirstLastPara="1" wrap="square" lIns="91425" tIns="45700" rIns="91425" bIns="45700" anchor="b" anchorCtr="0">
            <a:normAutofit/>
          </a:bodyPr>
          <a:lstStyle/>
          <a:p>
            <a:pPr marL="0" lvl="0" indent="0" algn="r" rtl="0">
              <a:spcBef>
                <a:spcPts val="0"/>
              </a:spcBef>
              <a:spcAft>
                <a:spcPts val="0"/>
              </a:spcAft>
              <a:buClr>
                <a:schemeClr val="lt1"/>
              </a:buClr>
              <a:buSzPts val="4000"/>
              <a:buFont typeface="Calibri"/>
              <a:buNone/>
            </a:pPr>
            <a:r>
              <a:rPr lang="en-CA" sz="4000">
                <a:solidFill>
                  <a:schemeClr val="lt1"/>
                </a:solidFill>
              </a:rPr>
              <a:t>Execute:</a:t>
            </a:r>
            <a:endParaRPr sz="4000">
              <a:solidFill>
                <a:schemeClr val="lt1"/>
              </a:solidFill>
            </a:endParaRPr>
          </a:p>
          <a:p>
            <a:pPr marL="0" lvl="0" indent="0" algn="r" rtl="0">
              <a:spcBef>
                <a:spcPts val="0"/>
              </a:spcBef>
              <a:spcAft>
                <a:spcPts val="0"/>
              </a:spcAft>
              <a:buClr>
                <a:schemeClr val="lt1"/>
              </a:buClr>
              <a:buSzPts val="4000"/>
              <a:buFont typeface="Calibri"/>
              <a:buNone/>
            </a:pPr>
            <a:endParaRPr sz="4000">
              <a:solidFill>
                <a:schemeClr val="lt1"/>
              </a:solidFill>
            </a:endParaRPr>
          </a:p>
          <a:p>
            <a:pPr marL="0" lvl="0" indent="0" algn="r" rtl="0">
              <a:spcBef>
                <a:spcPts val="0"/>
              </a:spcBef>
              <a:spcAft>
                <a:spcPts val="0"/>
              </a:spcAft>
              <a:buClr>
                <a:schemeClr val="lt1"/>
              </a:buClr>
              <a:buSzPts val="4000"/>
              <a:buFont typeface="Calibri"/>
              <a:buNone/>
            </a:pPr>
            <a:endParaRPr sz="4000">
              <a:solidFill>
                <a:schemeClr val="lt1"/>
              </a:solidFill>
            </a:endParaRPr>
          </a:p>
          <a:p>
            <a:pPr marL="0" lvl="0" indent="0" algn="r" rtl="0">
              <a:lnSpc>
                <a:spcPct val="90000"/>
              </a:lnSpc>
              <a:spcBef>
                <a:spcPts val="0"/>
              </a:spcBef>
              <a:spcAft>
                <a:spcPts val="0"/>
              </a:spcAft>
              <a:buClr>
                <a:srgbClr val="FFFFFF"/>
              </a:buClr>
              <a:buSzPts val="4000"/>
              <a:buFont typeface="Calibri"/>
              <a:buNone/>
            </a:pPr>
            <a:endParaRPr sz="3100">
              <a:solidFill>
                <a:schemeClr val="lt1"/>
              </a:solidFill>
            </a:endParaRPr>
          </a:p>
        </p:txBody>
      </p:sp>
      <p:sp>
        <p:nvSpPr>
          <p:cNvPr id="460" name="Google Shape;460;p39"/>
          <p:cNvSpPr txBox="1">
            <a:spLocks noGrp="1"/>
          </p:cNvSpPr>
          <p:nvPr>
            <p:ph type="sldNum" idx="12"/>
          </p:nvPr>
        </p:nvSpPr>
        <p:spPr>
          <a:xfrm>
            <a:off x="11704320" y="6455664"/>
            <a:ext cx="448200" cy="365100"/>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CA" sz="1100">
                <a:solidFill>
                  <a:srgbClr val="7F7F7F"/>
                </a:solidFill>
              </a:rPr>
              <a:t>23</a:t>
            </a:fld>
            <a:endParaRPr sz="1100">
              <a:solidFill>
                <a:srgbClr val="7F7F7F"/>
              </a:solidFill>
            </a:endParaRPr>
          </a:p>
        </p:txBody>
      </p:sp>
      <p:pic>
        <p:nvPicPr>
          <p:cNvPr id="461" name="Google Shape;461;p39"/>
          <p:cNvPicPr preferRelativeResize="0"/>
          <p:nvPr/>
        </p:nvPicPr>
        <p:blipFill rotWithShape="1">
          <a:blip r:embed="rId3">
            <a:alphaModFix/>
          </a:blip>
          <a:srcRect/>
          <a:stretch/>
        </p:blipFill>
        <p:spPr>
          <a:xfrm>
            <a:off x="9153187" y="5757705"/>
            <a:ext cx="2551133" cy="1213846"/>
          </a:xfrm>
          <a:prstGeom prst="rect">
            <a:avLst/>
          </a:prstGeom>
          <a:noFill/>
          <a:ln>
            <a:noFill/>
          </a:ln>
        </p:spPr>
      </p:pic>
      <p:sp>
        <p:nvSpPr>
          <p:cNvPr id="462" name="Google Shape;462;p39"/>
          <p:cNvSpPr txBox="1">
            <a:spLocks noGrp="1"/>
          </p:cNvSpPr>
          <p:nvPr>
            <p:ph type="body" idx="1"/>
          </p:nvPr>
        </p:nvSpPr>
        <p:spPr>
          <a:xfrm>
            <a:off x="4633150" y="874725"/>
            <a:ext cx="6858900" cy="57171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457200" lvl="0" indent="-342900" algn="l" rtl="0">
              <a:spcBef>
                <a:spcPts val="0"/>
              </a:spcBef>
              <a:spcAft>
                <a:spcPts val="0"/>
              </a:spcAft>
              <a:buSzPts val="1800"/>
              <a:buAutoNum type="arabicPeriod"/>
            </a:pPr>
            <a:r>
              <a:rPr lang="en-CA"/>
              <a:t>Complete the Paperwork with ASI </a:t>
            </a:r>
            <a:endParaRPr/>
          </a:p>
          <a:p>
            <a:pPr marL="457200" lvl="0" indent="-342900" algn="l" rtl="0">
              <a:spcBef>
                <a:spcPts val="0"/>
              </a:spcBef>
              <a:spcAft>
                <a:spcPts val="0"/>
              </a:spcAft>
              <a:buSzPts val="1800"/>
              <a:buAutoNum type="arabicPeriod"/>
            </a:pPr>
            <a:r>
              <a:rPr lang="en-CA"/>
              <a:t>Database Preparation</a:t>
            </a:r>
            <a:endParaRPr/>
          </a:p>
          <a:p>
            <a:pPr marL="457200" lvl="0" indent="-342900" algn="l" rtl="0">
              <a:spcBef>
                <a:spcPts val="0"/>
              </a:spcBef>
              <a:spcAft>
                <a:spcPts val="0"/>
              </a:spcAft>
              <a:buSzPts val="1800"/>
              <a:buAutoNum type="arabicPeriod"/>
            </a:pPr>
            <a:r>
              <a:rPr lang="en-CA"/>
              <a:t>Staging Environment Setup</a:t>
            </a:r>
            <a:endParaRPr/>
          </a:p>
          <a:p>
            <a:pPr marL="457200" lvl="0" indent="-342900" algn="l" rtl="0">
              <a:spcBef>
                <a:spcPts val="0"/>
              </a:spcBef>
              <a:spcAft>
                <a:spcPts val="0"/>
              </a:spcAft>
              <a:buSzPts val="1800"/>
              <a:buAutoNum type="arabicPeriod"/>
            </a:pPr>
            <a:r>
              <a:rPr lang="en-CA"/>
              <a:t>Development and Testing</a:t>
            </a:r>
            <a:endParaRPr/>
          </a:p>
          <a:p>
            <a:pPr marL="457200" lvl="0" indent="-342900" algn="l" rtl="0">
              <a:spcBef>
                <a:spcPts val="0"/>
              </a:spcBef>
              <a:spcAft>
                <a:spcPts val="0"/>
              </a:spcAft>
              <a:buSzPts val="1800"/>
              <a:buAutoNum type="arabicPeriod"/>
            </a:pPr>
            <a:r>
              <a:rPr lang="en-CA"/>
              <a:t>Launching iMIS EMS</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CA" b="1"/>
              <a:t>Timeline: </a:t>
            </a:r>
            <a:r>
              <a:rPr lang="en-CA"/>
              <a:t>3 - 6 months</a:t>
            </a:r>
            <a:endParaRPr/>
          </a:p>
          <a:p>
            <a:pPr marL="685800" lvl="1" indent="-76200" algn="l" rtl="0">
              <a:spcBef>
                <a:spcPts val="500"/>
              </a:spcBef>
              <a:spcAft>
                <a:spcPts val="0"/>
              </a:spcAft>
              <a:buClr>
                <a:schemeClr val="dk1"/>
              </a:buClr>
              <a:buSzPts val="2400"/>
              <a:buFont typeface="Arial"/>
              <a:buNone/>
            </a:pPr>
            <a:endParaRPr/>
          </a:p>
          <a:p>
            <a:pPr marL="457200" lvl="1" indent="0" algn="l" rtl="0">
              <a:spcBef>
                <a:spcPts val="500"/>
              </a:spcBef>
              <a:spcAft>
                <a:spcPts val="0"/>
              </a:spcAft>
              <a:buClr>
                <a:schemeClr val="dk1"/>
              </a:buClr>
              <a:buSzPts val="2400"/>
              <a:buFont typeface="Arial"/>
              <a:buNone/>
            </a:pPr>
            <a:endParaRPr/>
          </a:p>
          <a:p>
            <a:pPr marL="0" lvl="0" indent="0" algn="l" rtl="0">
              <a:spcBef>
                <a:spcPts val="0"/>
              </a:spcBef>
              <a:spcAft>
                <a:spcPts val="0"/>
              </a:spcAft>
              <a:buNone/>
            </a:pPr>
            <a:endParaRPr b="1"/>
          </a:p>
        </p:txBody>
      </p:sp>
      <p:sp>
        <p:nvSpPr>
          <p:cNvPr id="463" name="Google Shape;463;p39"/>
          <p:cNvSpPr/>
          <p:nvPr/>
        </p:nvSpPr>
        <p:spPr>
          <a:xfrm rot="5870605">
            <a:off x="699545" y="-1533742"/>
            <a:ext cx="7134954" cy="9646398"/>
          </a:xfrm>
          <a:custGeom>
            <a:avLst/>
            <a:gdLst/>
            <a:ahLst/>
            <a:cxnLst/>
            <a:rect l="l" t="t" r="r" b="b"/>
            <a:pathLst>
              <a:path w="4808302" h="4088666" extrusionOk="0">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0">
                <a:srgbClr val="8DA9DB">
                  <a:alpha val="0"/>
                </a:srgbClr>
              </a:gs>
              <a:gs pos="39000">
                <a:srgbClr val="8DA9DB">
                  <a:alpha val="0"/>
                </a:srgbClr>
              </a:gs>
              <a:gs pos="100000">
                <a:srgbClr val="2F5496">
                  <a:alpha val="25098"/>
                </a:srgbClr>
              </a:gs>
            </a:gsLst>
            <a:lin ang="18599929"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7"/>
        <p:cNvGrpSpPr/>
        <p:nvPr/>
      </p:nvGrpSpPr>
      <p:grpSpPr>
        <a:xfrm>
          <a:off x="0" y="0"/>
          <a:ext cx="0" cy="0"/>
          <a:chOff x="0" y="0"/>
          <a:chExt cx="0" cy="0"/>
        </a:xfrm>
      </p:grpSpPr>
      <p:sp>
        <p:nvSpPr>
          <p:cNvPr id="468" name="Google Shape;468;p40"/>
          <p:cNvSpPr/>
          <p:nvPr/>
        </p:nvSpPr>
        <p:spPr>
          <a:xfrm rot="5400000" flipH="1">
            <a:off x="-1410016" y="1410150"/>
            <a:ext cx="6858000" cy="4037700"/>
          </a:xfrm>
          <a:prstGeom prst="rect">
            <a:avLst/>
          </a:prstGeom>
          <a:gradFill>
            <a:gsLst>
              <a:gs pos="0">
                <a:srgbClr val="000000"/>
              </a:gs>
              <a:gs pos="8000">
                <a:srgbClr val="000000"/>
              </a:gs>
              <a:gs pos="100000">
                <a:srgbClr val="2F5496"/>
              </a:gs>
            </a:gsLst>
            <a:lin ang="300012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9" name="Google Shape;469;p40"/>
          <p:cNvSpPr/>
          <p:nvPr/>
        </p:nvSpPr>
        <p:spPr>
          <a:xfrm rot="5400000" flipH="1">
            <a:off x="-1410016" y="1420288"/>
            <a:ext cx="6858000" cy="4037700"/>
          </a:xfrm>
          <a:prstGeom prst="rect">
            <a:avLst/>
          </a:prstGeom>
          <a:gradFill>
            <a:gsLst>
              <a:gs pos="0">
                <a:srgbClr val="000000">
                  <a:alpha val="0"/>
                </a:srgbClr>
              </a:gs>
              <a:gs pos="99000">
                <a:srgbClr val="4472C4">
                  <a:alpha val="45882"/>
                </a:srgbClr>
              </a:gs>
              <a:gs pos="100000">
                <a:srgbClr val="4472C4">
                  <a:alpha val="45882"/>
                </a:srgbClr>
              </a:gs>
            </a:gsLst>
            <a:lin ang="1800004"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0" name="Google Shape;470;p40"/>
          <p:cNvSpPr/>
          <p:nvPr/>
        </p:nvSpPr>
        <p:spPr>
          <a:xfrm rot="5400000" flipH="1">
            <a:off x="767983" y="3588145"/>
            <a:ext cx="2502000" cy="4037700"/>
          </a:xfrm>
          <a:prstGeom prst="rect">
            <a:avLst/>
          </a:prstGeom>
          <a:gradFill>
            <a:gsLst>
              <a:gs pos="0">
                <a:srgbClr val="4472C4">
                  <a:alpha val="28627"/>
                </a:srgbClr>
              </a:gs>
              <a:gs pos="2000">
                <a:srgbClr val="4472C4">
                  <a:alpha val="28627"/>
                </a:srgbClr>
              </a:gs>
              <a:gs pos="100000">
                <a:srgbClr val="000000">
                  <a:alpha val="29803"/>
                </a:srgbClr>
              </a:gs>
            </a:gsLst>
            <a:lin ang="7799903"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1" name="Google Shape;471;p40"/>
          <p:cNvSpPr/>
          <p:nvPr/>
        </p:nvSpPr>
        <p:spPr>
          <a:xfrm rot="-967356">
            <a:off x="-500907" y="968177"/>
            <a:ext cx="3897638" cy="4176045"/>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4"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2" name="Google Shape;472;p40"/>
          <p:cNvSpPr/>
          <p:nvPr/>
        </p:nvSpPr>
        <p:spPr>
          <a:xfrm rot="5400000" flipH="1">
            <a:off x="-1410024" y="1400012"/>
            <a:ext cx="6858000" cy="4037700"/>
          </a:xfrm>
          <a:prstGeom prst="rect">
            <a:avLst/>
          </a:prstGeom>
          <a:gradFill>
            <a:gsLst>
              <a:gs pos="0">
                <a:srgbClr val="000000">
                  <a:alpha val="0"/>
                </a:srgbClr>
              </a:gs>
              <a:gs pos="99000">
                <a:srgbClr val="8DA9DB">
                  <a:alpha val="10980"/>
                </a:srgbClr>
              </a:gs>
              <a:gs pos="100000">
                <a:srgbClr val="8DA9DB">
                  <a:alpha val="10980"/>
                </a:srgbClr>
              </a:gs>
            </a:gsLst>
            <a:lin ang="7200017"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3" name="Google Shape;473;p40"/>
          <p:cNvSpPr txBox="1">
            <a:spLocks noGrp="1"/>
          </p:cNvSpPr>
          <p:nvPr>
            <p:ph type="title"/>
          </p:nvPr>
        </p:nvSpPr>
        <p:spPr>
          <a:xfrm>
            <a:off x="220400" y="586850"/>
            <a:ext cx="3447600" cy="4728600"/>
          </a:xfrm>
          <a:prstGeom prst="rect">
            <a:avLst/>
          </a:prstGeom>
          <a:noFill/>
          <a:ln>
            <a:noFill/>
          </a:ln>
        </p:spPr>
        <p:txBody>
          <a:bodyPr spcFirstLastPara="1" wrap="square" lIns="91425" tIns="45700" rIns="91425" bIns="45700" anchor="b" anchorCtr="0">
            <a:normAutofit/>
          </a:bodyPr>
          <a:lstStyle/>
          <a:p>
            <a:pPr marL="0" lvl="0" indent="0" algn="r" rtl="0">
              <a:spcBef>
                <a:spcPts val="0"/>
              </a:spcBef>
              <a:spcAft>
                <a:spcPts val="0"/>
              </a:spcAft>
              <a:buClr>
                <a:schemeClr val="lt1"/>
              </a:buClr>
              <a:buSzPts val="4000"/>
              <a:buFont typeface="Calibri"/>
              <a:buNone/>
            </a:pPr>
            <a:r>
              <a:rPr lang="en-CA" sz="4000">
                <a:solidFill>
                  <a:schemeClr val="lt1"/>
                </a:solidFill>
              </a:rPr>
              <a:t>Our Tools:</a:t>
            </a:r>
            <a:endParaRPr sz="4000">
              <a:solidFill>
                <a:schemeClr val="lt1"/>
              </a:solidFill>
            </a:endParaRPr>
          </a:p>
          <a:p>
            <a:pPr marL="0" lvl="0" indent="0" algn="r" rtl="0">
              <a:spcBef>
                <a:spcPts val="0"/>
              </a:spcBef>
              <a:spcAft>
                <a:spcPts val="0"/>
              </a:spcAft>
              <a:buClr>
                <a:schemeClr val="lt1"/>
              </a:buClr>
              <a:buSzPts val="4000"/>
              <a:buFont typeface="Calibri"/>
              <a:buNone/>
            </a:pPr>
            <a:endParaRPr sz="4000">
              <a:solidFill>
                <a:schemeClr val="lt1"/>
              </a:solidFill>
            </a:endParaRPr>
          </a:p>
          <a:p>
            <a:pPr marL="0" lvl="0" indent="0" algn="r" rtl="0">
              <a:spcBef>
                <a:spcPts val="0"/>
              </a:spcBef>
              <a:spcAft>
                <a:spcPts val="0"/>
              </a:spcAft>
              <a:buClr>
                <a:schemeClr val="lt1"/>
              </a:buClr>
              <a:buSzPts val="4000"/>
              <a:buFont typeface="Calibri"/>
              <a:buNone/>
            </a:pPr>
            <a:endParaRPr sz="4000">
              <a:solidFill>
                <a:schemeClr val="lt1"/>
              </a:solidFill>
            </a:endParaRPr>
          </a:p>
          <a:p>
            <a:pPr marL="0" lvl="0" indent="0" algn="r" rtl="0">
              <a:lnSpc>
                <a:spcPct val="90000"/>
              </a:lnSpc>
              <a:spcBef>
                <a:spcPts val="0"/>
              </a:spcBef>
              <a:spcAft>
                <a:spcPts val="0"/>
              </a:spcAft>
              <a:buClr>
                <a:srgbClr val="FFFFFF"/>
              </a:buClr>
              <a:buSzPts val="4000"/>
              <a:buFont typeface="Calibri"/>
              <a:buNone/>
            </a:pPr>
            <a:endParaRPr sz="4000">
              <a:solidFill>
                <a:schemeClr val="lt1"/>
              </a:solidFill>
            </a:endParaRPr>
          </a:p>
        </p:txBody>
      </p:sp>
      <p:sp>
        <p:nvSpPr>
          <p:cNvPr id="474" name="Google Shape;474;p40"/>
          <p:cNvSpPr txBox="1">
            <a:spLocks noGrp="1"/>
          </p:cNvSpPr>
          <p:nvPr>
            <p:ph type="sldNum" idx="12"/>
          </p:nvPr>
        </p:nvSpPr>
        <p:spPr>
          <a:xfrm>
            <a:off x="11704320" y="6455664"/>
            <a:ext cx="448200" cy="365100"/>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CA" sz="1100">
                <a:solidFill>
                  <a:srgbClr val="7F7F7F"/>
                </a:solidFill>
              </a:rPr>
              <a:t>24</a:t>
            </a:fld>
            <a:endParaRPr sz="1100">
              <a:solidFill>
                <a:srgbClr val="7F7F7F"/>
              </a:solidFill>
            </a:endParaRPr>
          </a:p>
        </p:txBody>
      </p:sp>
      <p:pic>
        <p:nvPicPr>
          <p:cNvPr id="475" name="Google Shape;475;p40"/>
          <p:cNvPicPr preferRelativeResize="0"/>
          <p:nvPr/>
        </p:nvPicPr>
        <p:blipFill rotWithShape="1">
          <a:blip r:embed="rId3">
            <a:alphaModFix/>
          </a:blip>
          <a:srcRect/>
          <a:stretch/>
        </p:blipFill>
        <p:spPr>
          <a:xfrm>
            <a:off x="9153187" y="5757705"/>
            <a:ext cx="2551133" cy="1213846"/>
          </a:xfrm>
          <a:prstGeom prst="rect">
            <a:avLst/>
          </a:prstGeom>
          <a:noFill/>
          <a:ln>
            <a:noFill/>
          </a:ln>
        </p:spPr>
      </p:pic>
      <p:sp>
        <p:nvSpPr>
          <p:cNvPr id="476" name="Google Shape;476;p40"/>
          <p:cNvSpPr/>
          <p:nvPr/>
        </p:nvSpPr>
        <p:spPr>
          <a:xfrm rot="5870605">
            <a:off x="699545" y="-1533742"/>
            <a:ext cx="7134954" cy="9646398"/>
          </a:xfrm>
          <a:custGeom>
            <a:avLst/>
            <a:gdLst/>
            <a:ahLst/>
            <a:cxnLst/>
            <a:rect l="l" t="t" r="r" b="b"/>
            <a:pathLst>
              <a:path w="4808302" h="4088666" extrusionOk="0">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0">
                <a:srgbClr val="8DA9DB">
                  <a:alpha val="0"/>
                </a:srgbClr>
              </a:gs>
              <a:gs pos="39000">
                <a:srgbClr val="8DA9DB">
                  <a:alpha val="0"/>
                </a:srgbClr>
              </a:gs>
              <a:gs pos="100000">
                <a:srgbClr val="2F5496">
                  <a:alpha val="25098"/>
                </a:srgbClr>
              </a:gs>
            </a:gsLst>
            <a:lin ang="18599929"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7" name="Google Shape;477;p40"/>
          <p:cNvSpPr txBox="1">
            <a:spLocks noGrp="1"/>
          </p:cNvSpPr>
          <p:nvPr>
            <p:ph type="body" idx="1"/>
          </p:nvPr>
        </p:nvSpPr>
        <p:spPr>
          <a:xfrm>
            <a:off x="4521000" y="509125"/>
            <a:ext cx="7269300" cy="5717100"/>
          </a:xfrm>
          <a:prstGeom prst="rect">
            <a:avLst/>
          </a:prstGeom>
          <a:noFill/>
          <a:ln>
            <a:noFill/>
          </a:ln>
        </p:spPr>
        <p:txBody>
          <a:bodyPr spcFirstLastPara="1" wrap="square" lIns="91425" tIns="45700" rIns="91425" bIns="45700" anchor="ctr" anchorCtr="0">
            <a:normAutofit/>
          </a:bodyPr>
          <a:lstStyle/>
          <a:p>
            <a:pPr marL="457200" lvl="0" indent="-342900" algn="l" rtl="0">
              <a:spcBef>
                <a:spcPts val="0"/>
              </a:spcBef>
              <a:spcAft>
                <a:spcPts val="0"/>
              </a:spcAft>
              <a:buSzPts val="1800"/>
              <a:buChar char="•"/>
            </a:pPr>
            <a:r>
              <a:rPr lang="en-CA"/>
              <a:t>iMIS 2017 Sonic Form to iMIS EMS forms conversion tool </a:t>
            </a:r>
            <a:br>
              <a:rPr lang="en-CA"/>
            </a:br>
            <a:br>
              <a:rPr lang="en-CA"/>
            </a:br>
            <a:endParaRPr/>
          </a:p>
          <a:p>
            <a:pPr marL="457200" lvl="0" indent="-342900" algn="l" rtl="0">
              <a:spcBef>
                <a:spcPts val="0"/>
              </a:spcBef>
              <a:spcAft>
                <a:spcPts val="0"/>
              </a:spcAft>
              <a:buSzPts val="1800"/>
              <a:buChar char="•"/>
            </a:pPr>
            <a:r>
              <a:rPr lang="en-CA"/>
              <a:t>Documents Migration using Document Valet</a:t>
            </a:r>
            <a:endParaRPr/>
          </a:p>
          <a:p>
            <a:pPr marL="45720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41"/>
          <p:cNvSpPr txBox="1">
            <a:spLocks noGrp="1"/>
          </p:cNvSpPr>
          <p:nvPr>
            <p:ph type="title"/>
          </p:nvPr>
        </p:nvSpPr>
        <p:spPr>
          <a:xfrm>
            <a:off x="851800" y="5065525"/>
            <a:ext cx="10515600" cy="1792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Font typeface="Calibri"/>
              <a:buNone/>
            </a:pPr>
            <a:r>
              <a:rPr lang="en-CA" b="1">
                <a:solidFill>
                  <a:srgbClr val="AB2A5E"/>
                </a:solidFill>
              </a:rPr>
              <a:t>Manage your Upgrade Costs</a:t>
            </a:r>
            <a:endParaRPr b="1">
              <a:solidFill>
                <a:srgbClr val="AB2A5E"/>
              </a:solidFill>
            </a:endParaRPr>
          </a:p>
        </p:txBody>
      </p:sp>
      <p:sp>
        <p:nvSpPr>
          <p:cNvPr id="483" name="Google Shape;483;p4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CA"/>
              <a:t>25</a:t>
            </a:fld>
            <a:endParaRPr/>
          </a:p>
        </p:txBody>
      </p:sp>
      <p:pic>
        <p:nvPicPr>
          <p:cNvPr id="484" name="Google Shape;484;p41"/>
          <p:cNvPicPr preferRelativeResize="0"/>
          <p:nvPr/>
        </p:nvPicPr>
        <p:blipFill rotWithShape="1">
          <a:blip r:embed="rId3">
            <a:alphaModFix/>
          </a:blip>
          <a:srcRect/>
          <a:stretch/>
        </p:blipFill>
        <p:spPr>
          <a:xfrm>
            <a:off x="0" y="-10047"/>
            <a:ext cx="12219205" cy="507558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88"/>
        <p:cNvGrpSpPr/>
        <p:nvPr/>
      </p:nvGrpSpPr>
      <p:grpSpPr>
        <a:xfrm>
          <a:off x="0" y="0"/>
          <a:ext cx="0" cy="0"/>
          <a:chOff x="0" y="0"/>
          <a:chExt cx="0" cy="0"/>
        </a:xfrm>
      </p:grpSpPr>
      <p:sp>
        <p:nvSpPr>
          <p:cNvPr id="489" name="Google Shape;489;p42"/>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90" name="Google Shape;490;p42" descr="Airplane on runway"/>
          <p:cNvPicPr preferRelativeResize="0"/>
          <p:nvPr/>
        </p:nvPicPr>
        <p:blipFill rotWithShape="1">
          <a:blip r:embed="rId3">
            <a:alphaModFix amt="35000"/>
          </a:blip>
          <a:srcRect t="15732"/>
          <a:stretch/>
        </p:blipFill>
        <p:spPr>
          <a:xfrm>
            <a:off x="20" y="10"/>
            <a:ext cx="12191981" cy="6857989"/>
          </a:xfrm>
          <a:prstGeom prst="rect">
            <a:avLst/>
          </a:prstGeom>
          <a:noFill/>
          <a:ln>
            <a:noFill/>
          </a:ln>
        </p:spPr>
      </p:pic>
      <p:sp>
        <p:nvSpPr>
          <p:cNvPr id="491" name="Google Shape;491;p42"/>
          <p:cNvSpPr txBox="1">
            <a:spLocks noGrp="1"/>
          </p:cNvSpPr>
          <p:nvPr>
            <p:ph type="title"/>
          </p:nvPr>
        </p:nvSpPr>
        <p:spPr>
          <a:xfrm>
            <a:off x="838200" y="365125"/>
            <a:ext cx="10515600" cy="3553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5400"/>
              <a:buFont typeface="Calibri"/>
              <a:buNone/>
            </a:pPr>
            <a:r>
              <a:rPr lang="en-CA" sz="5400">
                <a:solidFill>
                  <a:srgbClr val="FFFFFF"/>
                </a:solidFill>
              </a:rPr>
              <a:t>Regardless of when you upgrade…</a:t>
            </a:r>
            <a:br>
              <a:rPr lang="en-CA" sz="5400">
                <a:solidFill>
                  <a:srgbClr val="FFFFFF"/>
                </a:solidFill>
              </a:rPr>
            </a:br>
            <a:r>
              <a:rPr lang="en-CA" sz="5400">
                <a:solidFill>
                  <a:srgbClr val="FFFFFF"/>
                </a:solidFill>
              </a:rPr>
              <a:t>this will be the last upgrade you have to pay for in your iMIS Journey</a:t>
            </a:r>
            <a:endParaRPr/>
          </a:p>
        </p:txBody>
      </p:sp>
      <p:sp>
        <p:nvSpPr>
          <p:cNvPr id="492" name="Google Shape;492;p4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CA"/>
              <a:t>26</a:t>
            </a:fld>
            <a:endParaRPr/>
          </a:p>
        </p:txBody>
      </p:sp>
      <p:pic>
        <p:nvPicPr>
          <p:cNvPr id="493" name="Google Shape;493;p42" descr="A black background with white text&#10;&#10;Description automatically generated with low confidence"/>
          <p:cNvPicPr preferRelativeResize="0"/>
          <p:nvPr/>
        </p:nvPicPr>
        <p:blipFill rotWithShape="1">
          <a:blip r:embed="rId4">
            <a:alphaModFix/>
          </a:blip>
          <a:srcRect/>
          <a:stretch/>
        </p:blipFill>
        <p:spPr>
          <a:xfrm>
            <a:off x="4164851" y="86753"/>
            <a:ext cx="3574244" cy="76590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7"/>
        <p:cNvGrpSpPr/>
        <p:nvPr/>
      </p:nvGrpSpPr>
      <p:grpSpPr>
        <a:xfrm>
          <a:off x="0" y="0"/>
          <a:ext cx="0" cy="0"/>
          <a:chOff x="0" y="0"/>
          <a:chExt cx="0" cy="0"/>
        </a:xfrm>
      </p:grpSpPr>
      <p:sp>
        <p:nvSpPr>
          <p:cNvPr id="498" name="Google Shape;498;p43"/>
          <p:cNvSpPr/>
          <p:nvPr/>
        </p:nvSpPr>
        <p:spPr>
          <a:xfrm>
            <a:off x="-4195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9" name="Google Shape;499;p43"/>
          <p:cNvSpPr/>
          <p:nvPr/>
        </p:nvSpPr>
        <p:spPr>
          <a:xfrm rot="-2700000" flipH="1">
            <a:off x="-376753" y="-253423"/>
            <a:ext cx="1828654" cy="1377755"/>
          </a:xfrm>
          <a:custGeom>
            <a:avLst/>
            <a:gdLst/>
            <a:ahLst/>
            <a:cxnLst/>
            <a:rect l="l" t="t" r="r" b="b"/>
            <a:pathLst>
              <a:path w="1827638" h="1376989" extrusionOk="0">
                <a:moveTo>
                  <a:pt x="0" y="987379"/>
                </a:moveTo>
                <a:lnTo>
                  <a:pt x="987379" y="0"/>
                </a:lnTo>
                <a:lnTo>
                  <a:pt x="1827638" y="840260"/>
                </a:lnTo>
                <a:lnTo>
                  <a:pt x="1827638" y="1376989"/>
                </a:lnTo>
                <a:lnTo>
                  <a:pt x="0" y="1376989"/>
                </a:lnTo>
                <a:close/>
              </a:path>
            </a:pathLst>
          </a:custGeom>
          <a:solidFill>
            <a:schemeClr val="accent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0" name="Google Shape;500;p43"/>
          <p:cNvSpPr/>
          <p:nvPr/>
        </p:nvSpPr>
        <p:spPr>
          <a:xfrm rot="-2700000" flipH="1">
            <a:off x="891672" y="422133"/>
            <a:ext cx="645306" cy="645306"/>
          </a:xfrm>
          <a:prstGeom prst="rect">
            <a:avLst/>
          </a:prstGeom>
          <a:solidFill>
            <a:schemeClr val="accent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1" name="Google Shape;501;p43"/>
          <p:cNvSpPr/>
          <p:nvPr/>
        </p:nvSpPr>
        <p:spPr>
          <a:xfrm rot="-2700000" flipH="1">
            <a:off x="10043564" y="655106"/>
            <a:ext cx="687308" cy="687308"/>
          </a:xfrm>
          <a:prstGeom prst="rect">
            <a:avLst/>
          </a:prstGeom>
          <a:solidFill>
            <a:schemeClr val="accent4">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2" name="Google Shape;502;p43"/>
          <p:cNvSpPr/>
          <p:nvPr/>
        </p:nvSpPr>
        <p:spPr>
          <a:xfrm rot="10800000" flipH="1">
            <a:off x="9356643" y="0"/>
            <a:ext cx="2835357" cy="1480837"/>
          </a:xfrm>
          <a:custGeom>
            <a:avLst/>
            <a:gdLst/>
            <a:ahLst/>
            <a:cxnLst/>
            <a:rect l="l" t="t" r="r" b="b"/>
            <a:pathLst>
              <a:path w="2835357" h="1480837" extrusionOk="0">
                <a:moveTo>
                  <a:pt x="2835357" y="1480837"/>
                </a:moveTo>
                <a:lnTo>
                  <a:pt x="0" y="1480837"/>
                </a:lnTo>
                <a:lnTo>
                  <a:pt x="1552727" y="0"/>
                </a:lnTo>
                <a:lnTo>
                  <a:pt x="2835357" y="1223245"/>
                </a:lnTo>
                <a:close/>
              </a:path>
            </a:pathLst>
          </a:custGeom>
          <a:solidFill>
            <a:schemeClr val="accent4">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3" name="Google Shape;503;p43"/>
          <p:cNvSpPr txBox="1">
            <a:spLocks noGrp="1"/>
          </p:cNvSpPr>
          <p:nvPr>
            <p:ph type="sldNum" idx="12"/>
          </p:nvPr>
        </p:nvSpPr>
        <p:spPr>
          <a:xfrm>
            <a:off x="8805333" y="6356350"/>
            <a:ext cx="2743200" cy="365100"/>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CA"/>
              <a:t>27</a:t>
            </a:fld>
            <a:endParaRPr/>
          </a:p>
        </p:txBody>
      </p:sp>
      <p:sp>
        <p:nvSpPr>
          <p:cNvPr id="504" name="Google Shape;504;p43"/>
          <p:cNvSpPr/>
          <p:nvPr/>
        </p:nvSpPr>
        <p:spPr>
          <a:xfrm flipH="1">
            <a:off x="7976257" y="6115501"/>
            <a:ext cx="1494600" cy="742500"/>
          </a:xfrm>
          <a:prstGeom prst="triangle">
            <a:avLst>
              <a:gd name="adj" fmla="val 50000"/>
            </a:avLst>
          </a:prstGeom>
          <a:solidFill>
            <a:schemeClr val="accent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5" name="Google Shape;505;p43"/>
          <p:cNvSpPr/>
          <p:nvPr/>
        </p:nvSpPr>
        <p:spPr>
          <a:xfrm flipH="1">
            <a:off x="7604183" y="6453143"/>
            <a:ext cx="814800" cy="405000"/>
          </a:xfrm>
          <a:prstGeom prst="triangle">
            <a:avLst>
              <a:gd name="adj" fmla="val 50000"/>
            </a:avLst>
          </a:prstGeom>
          <a:solidFill>
            <a:schemeClr val="accent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06" name="Google Shape;506;p43"/>
          <p:cNvPicPr preferRelativeResize="0"/>
          <p:nvPr/>
        </p:nvPicPr>
        <p:blipFill rotWithShape="1">
          <a:blip r:embed="rId3">
            <a:alphaModFix/>
          </a:blip>
          <a:srcRect/>
          <a:stretch/>
        </p:blipFill>
        <p:spPr>
          <a:xfrm>
            <a:off x="-41943" y="5293889"/>
            <a:ext cx="12305994" cy="1567320"/>
          </a:xfrm>
          <a:prstGeom prst="rect">
            <a:avLst/>
          </a:prstGeom>
          <a:noFill/>
          <a:ln>
            <a:noFill/>
          </a:ln>
        </p:spPr>
      </p:pic>
      <p:sp>
        <p:nvSpPr>
          <p:cNvPr id="507" name="Google Shape;507;p43"/>
          <p:cNvSpPr txBox="1">
            <a:spLocks noGrp="1"/>
          </p:cNvSpPr>
          <p:nvPr>
            <p:ph type="title"/>
          </p:nvPr>
        </p:nvSpPr>
        <p:spPr>
          <a:xfrm>
            <a:off x="719448" y="5497949"/>
            <a:ext cx="7063800" cy="115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000"/>
              <a:buFont typeface="Calibri"/>
              <a:buNone/>
            </a:pPr>
            <a:r>
              <a:rPr lang="en-CA" sz="4000">
                <a:solidFill>
                  <a:srgbClr val="FFFFFF"/>
                </a:solidFill>
              </a:rPr>
              <a:t>Your Last Upgrade</a:t>
            </a:r>
            <a:endParaRPr/>
          </a:p>
        </p:txBody>
      </p:sp>
      <p:pic>
        <p:nvPicPr>
          <p:cNvPr id="508" name="Google Shape;508;p43"/>
          <p:cNvPicPr preferRelativeResize="0"/>
          <p:nvPr/>
        </p:nvPicPr>
        <p:blipFill rotWithShape="1">
          <a:blip r:embed="rId4">
            <a:alphaModFix/>
          </a:blip>
          <a:srcRect t="34879" b="33563"/>
          <a:stretch/>
        </p:blipFill>
        <p:spPr>
          <a:xfrm>
            <a:off x="4618263" y="4045975"/>
            <a:ext cx="1921575" cy="606400"/>
          </a:xfrm>
          <a:prstGeom prst="rect">
            <a:avLst/>
          </a:prstGeom>
          <a:noFill/>
          <a:ln>
            <a:noFill/>
          </a:ln>
        </p:spPr>
      </p:pic>
      <p:pic>
        <p:nvPicPr>
          <p:cNvPr id="509" name="Google Shape;509;p43"/>
          <p:cNvPicPr preferRelativeResize="0"/>
          <p:nvPr/>
        </p:nvPicPr>
        <p:blipFill rotWithShape="1">
          <a:blip r:embed="rId5">
            <a:alphaModFix/>
          </a:blip>
          <a:srcRect t="24725" b="19799"/>
          <a:stretch/>
        </p:blipFill>
        <p:spPr>
          <a:xfrm>
            <a:off x="7816000" y="3291050"/>
            <a:ext cx="3805154" cy="1480825"/>
          </a:xfrm>
          <a:prstGeom prst="rect">
            <a:avLst/>
          </a:prstGeom>
          <a:noFill/>
          <a:ln>
            <a:noFill/>
          </a:ln>
        </p:spPr>
      </p:pic>
      <p:pic>
        <p:nvPicPr>
          <p:cNvPr id="510" name="Google Shape;510;p43"/>
          <p:cNvPicPr preferRelativeResize="0"/>
          <p:nvPr/>
        </p:nvPicPr>
        <p:blipFill rotWithShape="1">
          <a:blip r:embed="rId6">
            <a:alphaModFix/>
          </a:blip>
          <a:srcRect l="-5485" t="16335" b="8141"/>
          <a:stretch/>
        </p:blipFill>
        <p:spPr>
          <a:xfrm>
            <a:off x="1189825" y="3966150"/>
            <a:ext cx="1671917" cy="606400"/>
          </a:xfrm>
          <a:prstGeom prst="rect">
            <a:avLst/>
          </a:prstGeom>
          <a:noFill/>
          <a:ln>
            <a:noFill/>
          </a:ln>
        </p:spPr>
      </p:pic>
      <p:sp>
        <p:nvSpPr>
          <p:cNvPr id="511" name="Google Shape;511;p43"/>
          <p:cNvSpPr/>
          <p:nvPr/>
        </p:nvSpPr>
        <p:spPr>
          <a:xfrm>
            <a:off x="3537163" y="4111500"/>
            <a:ext cx="712800" cy="436200"/>
          </a:xfrm>
          <a:prstGeom prst="rightArrow">
            <a:avLst>
              <a:gd name="adj1" fmla="val 50000"/>
              <a:gd name="adj2" fmla="val 50000"/>
            </a:avLst>
          </a:prstGeom>
          <a:solidFill>
            <a:srgbClr val="355999"/>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3"/>
          <p:cNvSpPr/>
          <p:nvPr/>
        </p:nvSpPr>
        <p:spPr>
          <a:xfrm>
            <a:off x="7018763" y="4075850"/>
            <a:ext cx="712800" cy="436200"/>
          </a:xfrm>
          <a:prstGeom prst="rightArrow">
            <a:avLst>
              <a:gd name="adj1" fmla="val 50000"/>
              <a:gd name="adj2" fmla="val 50000"/>
            </a:avLst>
          </a:prstGeom>
          <a:solidFill>
            <a:srgbClr val="355999"/>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3"/>
          <p:cNvSpPr txBox="1"/>
          <p:nvPr/>
        </p:nvSpPr>
        <p:spPr>
          <a:xfrm>
            <a:off x="2273788" y="1423199"/>
            <a:ext cx="7024200" cy="1777200"/>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lnSpc>
                <a:spcPct val="90000"/>
              </a:lnSpc>
              <a:spcBef>
                <a:spcPts val="500"/>
              </a:spcBef>
              <a:spcAft>
                <a:spcPts val="0"/>
              </a:spcAft>
              <a:buNone/>
            </a:pPr>
            <a:r>
              <a:rPr lang="en-CA" sz="2800">
                <a:solidFill>
                  <a:schemeClr val="dk1"/>
                </a:solidFill>
                <a:latin typeface="Calibri"/>
                <a:ea typeface="Calibri"/>
                <a:cs typeface="Calibri"/>
                <a:sym typeface="Calibri"/>
              </a:rPr>
              <a:t>Changes to the iMIS platform mean that regular expensive upgrades will no longer be needed.</a:t>
            </a:r>
            <a:br>
              <a:rPr lang="en-CA" sz="2800">
                <a:solidFill>
                  <a:schemeClr val="dk1"/>
                </a:solidFill>
                <a:latin typeface="Calibri"/>
                <a:ea typeface="Calibri"/>
                <a:cs typeface="Calibri"/>
                <a:sym typeface="Calibri"/>
              </a:rPr>
            </a:br>
            <a:endParaRPr sz="2800">
              <a:solidFill>
                <a:schemeClr val="dk1"/>
              </a:solidFill>
              <a:latin typeface="Calibri"/>
              <a:ea typeface="Calibri"/>
              <a:cs typeface="Calibri"/>
              <a:sym typeface="Calibri"/>
            </a:endParaRPr>
          </a:p>
          <a:p>
            <a:pPr marL="0" marR="0" lvl="0" indent="0" algn="l" rtl="0">
              <a:lnSpc>
                <a:spcPct val="90000"/>
              </a:lnSpc>
              <a:spcBef>
                <a:spcPts val="500"/>
              </a:spcBef>
              <a:spcAft>
                <a:spcPts val="0"/>
              </a:spcAft>
              <a:buNone/>
            </a:pPr>
            <a:r>
              <a:rPr lang="en-CA" sz="2800">
                <a:solidFill>
                  <a:schemeClr val="dk1"/>
                </a:solidFill>
                <a:latin typeface="Calibri"/>
                <a:ea typeface="Calibri"/>
                <a:cs typeface="Calibri"/>
                <a:sym typeface="Calibri"/>
              </a:rPr>
              <a:t>Upgrades on iMIS EMS are done automatically by ASI and are included in your subscription price</a:t>
            </a:r>
            <a:endParaRPr sz="2800" b="0" i="0" u="none" strike="noStrike" cap="none">
              <a:solidFill>
                <a:schemeClr val="dk1"/>
              </a:solidFill>
              <a:latin typeface="Calibri"/>
              <a:ea typeface="Calibri"/>
              <a:cs typeface="Calibri"/>
              <a:sym typeface="Calibri"/>
            </a:endParaRPr>
          </a:p>
        </p:txBody>
      </p:sp>
      <p:sp>
        <p:nvSpPr>
          <p:cNvPr id="514" name="Google Shape;514;p43"/>
          <p:cNvSpPr txBox="1"/>
          <p:nvPr/>
        </p:nvSpPr>
        <p:spPr>
          <a:xfrm>
            <a:off x="2048010" y="77565"/>
            <a:ext cx="78531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en-CA" sz="4400">
                <a:solidFill>
                  <a:schemeClr val="dk1"/>
                </a:solidFill>
                <a:latin typeface="Calibri"/>
                <a:ea typeface="Calibri"/>
                <a:cs typeface="Calibri"/>
                <a:sym typeface="Calibri"/>
              </a:rPr>
              <a:t>Evolution of the iMIS platform</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8"/>
        <p:cNvGrpSpPr/>
        <p:nvPr/>
      </p:nvGrpSpPr>
      <p:grpSpPr>
        <a:xfrm>
          <a:off x="0" y="0"/>
          <a:ext cx="0" cy="0"/>
          <a:chOff x="0" y="0"/>
          <a:chExt cx="0" cy="0"/>
        </a:xfrm>
      </p:grpSpPr>
      <p:sp>
        <p:nvSpPr>
          <p:cNvPr id="519" name="Google Shape;519;p44"/>
          <p:cNvSpPr/>
          <p:nvPr/>
        </p:nvSpPr>
        <p:spPr>
          <a:xfrm rot="10800000" flipH="1">
            <a:off x="2" y="55"/>
            <a:ext cx="12192000" cy="1575900"/>
          </a:xfrm>
          <a:prstGeom prst="rect">
            <a:avLst/>
          </a:prstGeom>
          <a:gradFill>
            <a:gsLst>
              <a:gs pos="0">
                <a:srgbClr val="000000">
                  <a:alpha val="95686"/>
                </a:srgbClr>
              </a:gs>
              <a:gs pos="100000">
                <a:srgbClr val="2F5496"/>
              </a:gs>
            </a:gsLst>
            <a:lin ang="59999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0" name="Google Shape;520;p44"/>
          <p:cNvSpPr/>
          <p:nvPr/>
        </p:nvSpPr>
        <p:spPr>
          <a:xfrm>
            <a:off x="0" y="0"/>
            <a:ext cx="8128800" cy="1575600"/>
          </a:xfrm>
          <a:prstGeom prst="rect">
            <a:avLst/>
          </a:prstGeom>
          <a:gradFill>
            <a:gsLst>
              <a:gs pos="0">
                <a:srgbClr val="4472C4">
                  <a:alpha val="40784"/>
                </a:srgbClr>
              </a:gs>
              <a:gs pos="74000">
                <a:srgbClr val="8DA9DB">
                  <a:alpha val="0"/>
                </a:srgbClr>
              </a:gs>
              <a:gs pos="100000">
                <a:srgbClr val="8DA9DB">
                  <a:alpha val="0"/>
                </a:srgbClr>
              </a:gs>
            </a:gsLst>
            <a:lin ang="8400134"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1" name="Google Shape;521;p44"/>
          <p:cNvSpPr/>
          <p:nvPr/>
        </p:nvSpPr>
        <p:spPr>
          <a:xfrm flipH="1">
            <a:off x="-1" y="-1"/>
            <a:ext cx="12192000" cy="1574400"/>
          </a:xfrm>
          <a:prstGeom prst="rect">
            <a:avLst/>
          </a:prstGeom>
          <a:gradFill>
            <a:gsLst>
              <a:gs pos="0">
                <a:srgbClr val="000000">
                  <a:alpha val="62745"/>
                </a:srgbClr>
              </a:gs>
              <a:gs pos="78000">
                <a:srgbClr val="4472C4">
                  <a:alpha val="14901"/>
                </a:srgbClr>
              </a:gs>
              <a:gs pos="100000">
                <a:srgbClr val="4472C4">
                  <a:alpha val="14901"/>
                </a:srgbClr>
              </a:gs>
            </a:gsLst>
            <a:lin ang="15600151"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2" name="Google Shape;522;p44"/>
          <p:cNvSpPr txBox="1">
            <a:spLocks noGrp="1"/>
          </p:cNvSpPr>
          <p:nvPr>
            <p:ph type="title"/>
          </p:nvPr>
        </p:nvSpPr>
        <p:spPr>
          <a:xfrm>
            <a:off x="699713" y="248038"/>
            <a:ext cx="7063800" cy="115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000"/>
              <a:buFont typeface="Calibri"/>
              <a:buNone/>
            </a:pPr>
            <a:r>
              <a:rPr lang="en-CA" sz="4000">
                <a:solidFill>
                  <a:srgbClr val="FFFFFF"/>
                </a:solidFill>
              </a:rPr>
              <a:t>Upgrades Then vs. Now</a:t>
            </a:r>
            <a:endParaRPr sz="4000">
              <a:solidFill>
                <a:srgbClr val="FFFFFF"/>
              </a:solidFill>
              <a:latin typeface="Calibri"/>
              <a:ea typeface="Calibri"/>
              <a:cs typeface="Calibri"/>
              <a:sym typeface="Calibri"/>
            </a:endParaRPr>
          </a:p>
        </p:txBody>
      </p:sp>
      <p:sp>
        <p:nvSpPr>
          <p:cNvPr id="523" name="Google Shape;523;p44"/>
          <p:cNvSpPr txBox="1">
            <a:spLocks noGrp="1"/>
          </p:cNvSpPr>
          <p:nvPr>
            <p:ph type="sldNum" idx="12"/>
          </p:nvPr>
        </p:nvSpPr>
        <p:spPr>
          <a:xfrm>
            <a:off x="11704319" y="6455664"/>
            <a:ext cx="448200" cy="365100"/>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CA" sz="1100">
                <a:solidFill>
                  <a:srgbClr val="7F7F7F"/>
                </a:solidFill>
              </a:rPr>
              <a:t>28</a:t>
            </a:fld>
            <a:endParaRPr sz="1100">
              <a:solidFill>
                <a:srgbClr val="7F7F7F"/>
              </a:solidFill>
            </a:endParaRPr>
          </a:p>
        </p:txBody>
      </p:sp>
      <p:pic>
        <p:nvPicPr>
          <p:cNvPr id="524" name="Google Shape;524;p44" descr="A black background with white text&#10;&#10;Description automatically generated with low confidence"/>
          <p:cNvPicPr preferRelativeResize="0"/>
          <p:nvPr/>
        </p:nvPicPr>
        <p:blipFill rotWithShape="1">
          <a:blip r:embed="rId3">
            <a:alphaModFix/>
          </a:blip>
          <a:srcRect/>
          <a:stretch/>
        </p:blipFill>
        <p:spPr>
          <a:xfrm>
            <a:off x="8389743" y="452176"/>
            <a:ext cx="3335405" cy="714730"/>
          </a:xfrm>
          <a:prstGeom prst="rect">
            <a:avLst/>
          </a:prstGeom>
          <a:noFill/>
          <a:ln>
            <a:noFill/>
          </a:ln>
        </p:spPr>
      </p:pic>
      <p:sp>
        <p:nvSpPr>
          <p:cNvPr id="525" name="Google Shape;525;p44"/>
          <p:cNvSpPr txBox="1"/>
          <p:nvPr/>
        </p:nvSpPr>
        <p:spPr>
          <a:xfrm>
            <a:off x="744050" y="2277825"/>
            <a:ext cx="5153700" cy="972900"/>
          </a:xfrm>
          <a:prstGeom prst="rect">
            <a:avLst/>
          </a:prstGeom>
          <a:noFill/>
          <a:ln>
            <a:noFill/>
          </a:ln>
        </p:spPr>
        <p:txBody>
          <a:bodyPr spcFirstLastPara="1" wrap="square" lIns="91425" tIns="45700" rIns="91425" bIns="45700" anchor="t" anchorCtr="0">
            <a:normAutofit fontScale="92500"/>
          </a:bodyPr>
          <a:lstStyle/>
          <a:p>
            <a:pPr marL="0" marR="0" lvl="0" indent="0" algn="l" rtl="0">
              <a:lnSpc>
                <a:spcPct val="90000"/>
              </a:lnSpc>
              <a:spcBef>
                <a:spcPts val="500"/>
              </a:spcBef>
              <a:spcAft>
                <a:spcPts val="0"/>
              </a:spcAft>
              <a:buNone/>
            </a:pPr>
            <a:r>
              <a:rPr lang="en-CA" sz="2800">
                <a:solidFill>
                  <a:schemeClr val="dk1"/>
                </a:solidFill>
                <a:latin typeface="Calibri"/>
                <a:ea typeface="Calibri"/>
                <a:cs typeface="Calibri"/>
                <a:sym typeface="Calibri"/>
              </a:rPr>
              <a:t>In the past iMIS required expensive upgrades every 2 -3 years</a:t>
            </a:r>
            <a:endParaRPr sz="2800">
              <a:solidFill>
                <a:schemeClr val="dk1"/>
              </a:solidFill>
              <a:latin typeface="Calibri"/>
              <a:ea typeface="Calibri"/>
              <a:cs typeface="Calibri"/>
              <a:sym typeface="Calibri"/>
            </a:endParaRPr>
          </a:p>
        </p:txBody>
      </p:sp>
      <p:sp>
        <p:nvSpPr>
          <p:cNvPr id="526" name="Google Shape;526;p44"/>
          <p:cNvSpPr txBox="1"/>
          <p:nvPr/>
        </p:nvSpPr>
        <p:spPr>
          <a:xfrm>
            <a:off x="6869225" y="2311875"/>
            <a:ext cx="4835100" cy="904800"/>
          </a:xfrm>
          <a:prstGeom prst="rect">
            <a:avLst/>
          </a:prstGeom>
          <a:noFill/>
          <a:ln>
            <a:noFill/>
          </a:ln>
        </p:spPr>
        <p:txBody>
          <a:bodyPr spcFirstLastPara="1" wrap="square" lIns="91425" tIns="45700" rIns="91425" bIns="45700" anchor="t" anchorCtr="0">
            <a:normAutofit fontScale="92500"/>
          </a:bodyPr>
          <a:lstStyle/>
          <a:p>
            <a:pPr marL="0" marR="0" lvl="0" indent="0" algn="l" rtl="0">
              <a:lnSpc>
                <a:spcPct val="90000"/>
              </a:lnSpc>
              <a:spcBef>
                <a:spcPts val="500"/>
              </a:spcBef>
              <a:spcAft>
                <a:spcPts val="0"/>
              </a:spcAft>
              <a:buNone/>
            </a:pPr>
            <a:r>
              <a:rPr lang="en-CA" sz="2800">
                <a:solidFill>
                  <a:schemeClr val="dk1"/>
                </a:solidFill>
                <a:latin typeface="Calibri"/>
                <a:ea typeface="Calibri"/>
                <a:cs typeface="Calibri"/>
                <a:sym typeface="Calibri"/>
              </a:rPr>
              <a:t>With EMS upgrades are automatic and included in your subscription</a:t>
            </a:r>
            <a:endParaRPr sz="2800">
              <a:solidFill>
                <a:schemeClr val="dk1"/>
              </a:solidFill>
              <a:latin typeface="Calibri"/>
              <a:ea typeface="Calibri"/>
              <a:cs typeface="Calibri"/>
              <a:sym typeface="Calibri"/>
            </a:endParaRPr>
          </a:p>
        </p:txBody>
      </p:sp>
      <p:pic>
        <p:nvPicPr>
          <p:cNvPr id="527" name="Google Shape;527;p44"/>
          <p:cNvPicPr preferRelativeResize="0"/>
          <p:nvPr/>
        </p:nvPicPr>
        <p:blipFill>
          <a:blip r:embed="rId4">
            <a:alphaModFix/>
          </a:blip>
          <a:stretch>
            <a:fillRect/>
          </a:stretch>
        </p:blipFill>
        <p:spPr>
          <a:xfrm>
            <a:off x="699725" y="3588625"/>
            <a:ext cx="10779374" cy="27405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45"/>
          <p:cNvSpPr/>
          <p:nvPr/>
        </p:nvSpPr>
        <p:spPr>
          <a:xfrm rot="-10182745">
            <a:off x="2436200" y="-1175999"/>
            <a:ext cx="7134822" cy="9910509"/>
          </a:xfrm>
          <a:custGeom>
            <a:avLst/>
            <a:gdLst/>
            <a:ahLst/>
            <a:cxnLst/>
            <a:rect l="l" t="t" r="r" b="b"/>
            <a:pathLst>
              <a:path w="4808302" h="4088666" extrusionOk="0">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0">
                <a:srgbClr val="8DA9DB">
                  <a:alpha val="0"/>
                </a:srgbClr>
              </a:gs>
              <a:gs pos="39000">
                <a:srgbClr val="8DA9DB">
                  <a:alpha val="0"/>
                </a:srgbClr>
              </a:gs>
              <a:gs pos="100000">
                <a:srgbClr val="2F5496">
                  <a:alpha val="25098"/>
                </a:srgbClr>
              </a:gs>
            </a:gsLst>
            <a:lin ang="18599929"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3" name="Google Shape;533;p45"/>
          <p:cNvSpPr/>
          <p:nvPr/>
        </p:nvSpPr>
        <p:spPr>
          <a:xfrm rot="5400000" flipH="1">
            <a:off x="6744150" y="1399918"/>
            <a:ext cx="6858000" cy="4037700"/>
          </a:xfrm>
          <a:prstGeom prst="rect">
            <a:avLst/>
          </a:prstGeom>
          <a:gradFill>
            <a:gsLst>
              <a:gs pos="0">
                <a:srgbClr val="000000"/>
              </a:gs>
              <a:gs pos="8000">
                <a:srgbClr val="000000"/>
              </a:gs>
              <a:gs pos="100000">
                <a:srgbClr val="2F5496"/>
              </a:gs>
            </a:gsLst>
            <a:lin ang="300012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4" name="Google Shape;534;p45"/>
          <p:cNvSpPr/>
          <p:nvPr/>
        </p:nvSpPr>
        <p:spPr>
          <a:xfrm rot="5400000" flipH="1">
            <a:off x="6744150" y="1410056"/>
            <a:ext cx="6858000" cy="4037700"/>
          </a:xfrm>
          <a:prstGeom prst="rect">
            <a:avLst/>
          </a:prstGeom>
          <a:solidFill>
            <a:srgbClr val="0A2C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5" name="Google Shape;535;p45"/>
          <p:cNvSpPr/>
          <p:nvPr/>
        </p:nvSpPr>
        <p:spPr>
          <a:xfrm rot="5400000" flipH="1">
            <a:off x="8922149" y="3577913"/>
            <a:ext cx="2502000" cy="4037700"/>
          </a:xfrm>
          <a:prstGeom prst="rect">
            <a:avLst/>
          </a:prstGeom>
          <a:gradFill>
            <a:gsLst>
              <a:gs pos="0">
                <a:srgbClr val="4472C4">
                  <a:alpha val="27843"/>
                </a:srgbClr>
              </a:gs>
              <a:gs pos="2000">
                <a:srgbClr val="4472C4">
                  <a:alpha val="27843"/>
                </a:srgbClr>
              </a:gs>
              <a:gs pos="100000">
                <a:srgbClr val="000000">
                  <a:alpha val="29019"/>
                </a:srgbClr>
              </a:gs>
            </a:gsLst>
            <a:lin ang="779990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6" name="Google Shape;536;p45"/>
          <p:cNvSpPr/>
          <p:nvPr/>
        </p:nvSpPr>
        <p:spPr>
          <a:xfrm rot="-967356">
            <a:off x="7496429" y="1518215"/>
            <a:ext cx="3897638" cy="4176045"/>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1960"/>
                </a:srgbClr>
              </a:gs>
            </a:gsLst>
            <a:lin ang="1800004"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7" name="Google Shape;537;p45"/>
          <p:cNvSpPr/>
          <p:nvPr/>
        </p:nvSpPr>
        <p:spPr>
          <a:xfrm rot="5400000" flipH="1">
            <a:off x="6744150" y="1410145"/>
            <a:ext cx="6858000" cy="4037700"/>
          </a:xfrm>
          <a:prstGeom prst="rect">
            <a:avLst/>
          </a:prstGeom>
          <a:gradFill>
            <a:gsLst>
              <a:gs pos="0">
                <a:srgbClr val="000000">
                  <a:alpha val="0"/>
                </a:srgbClr>
              </a:gs>
              <a:gs pos="99000">
                <a:srgbClr val="8DA9DB">
                  <a:alpha val="10196"/>
                </a:srgbClr>
              </a:gs>
              <a:gs pos="100000">
                <a:srgbClr val="8DA9DB">
                  <a:alpha val="10196"/>
                </a:srgbClr>
              </a:gs>
            </a:gsLst>
            <a:lin ang="7200017"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8" name="Google Shape;538;p45"/>
          <p:cNvSpPr txBox="1">
            <a:spLocks noGrp="1"/>
          </p:cNvSpPr>
          <p:nvPr>
            <p:ph type="title"/>
          </p:nvPr>
        </p:nvSpPr>
        <p:spPr>
          <a:xfrm>
            <a:off x="8284795" y="576623"/>
            <a:ext cx="3769200" cy="5442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000"/>
              <a:buFont typeface="Calibri"/>
              <a:buNone/>
            </a:pPr>
            <a:r>
              <a:rPr lang="en-CA">
                <a:solidFill>
                  <a:schemeClr val="lt1"/>
                </a:solidFill>
              </a:rPr>
              <a:t>There is more to this upgrade</a:t>
            </a:r>
            <a:endParaRPr>
              <a:solidFill>
                <a:schemeClr val="lt1"/>
              </a:solidFill>
            </a:endParaRPr>
          </a:p>
        </p:txBody>
      </p:sp>
      <p:sp>
        <p:nvSpPr>
          <p:cNvPr id="539" name="Google Shape;539;p45"/>
          <p:cNvSpPr txBox="1">
            <a:spLocks noGrp="1"/>
          </p:cNvSpPr>
          <p:nvPr>
            <p:ph type="sldNum" idx="12"/>
          </p:nvPr>
        </p:nvSpPr>
        <p:spPr>
          <a:xfrm>
            <a:off x="11704320" y="6455664"/>
            <a:ext cx="448200" cy="3651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rgbClr val="7F7F7F"/>
              </a:buClr>
              <a:buSzPts val="1100"/>
              <a:buFont typeface="Calibri"/>
              <a:buNone/>
            </a:pPr>
            <a:fld id="{00000000-1234-1234-1234-123412341234}" type="slidenum">
              <a:rPr lang="en-CA" sz="1100">
                <a:solidFill>
                  <a:srgbClr val="7F7F7F"/>
                </a:solidFill>
              </a:rPr>
              <a:t>29</a:t>
            </a:fld>
            <a:endParaRPr sz="1100">
              <a:solidFill>
                <a:srgbClr val="7F7F7F"/>
              </a:solidFill>
            </a:endParaRPr>
          </a:p>
        </p:txBody>
      </p:sp>
      <p:pic>
        <p:nvPicPr>
          <p:cNvPr id="540" name="Google Shape;540;p45"/>
          <p:cNvPicPr preferRelativeResize="0"/>
          <p:nvPr/>
        </p:nvPicPr>
        <p:blipFill rotWithShape="1">
          <a:blip r:embed="rId3">
            <a:alphaModFix/>
          </a:blip>
          <a:srcRect/>
          <a:stretch/>
        </p:blipFill>
        <p:spPr>
          <a:xfrm>
            <a:off x="8520747" y="153480"/>
            <a:ext cx="3533333" cy="1342857"/>
          </a:xfrm>
          <a:prstGeom prst="rect">
            <a:avLst/>
          </a:prstGeom>
          <a:noFill/>
          <a:ln>
            <a:noFill/>
          </a:ln>
        </p:spPr>
      </p:pic>
      <p:sp>
        <p:nvSpPr>
          <p:cNvPr id="541" name="Google Shape;541;p45"/>
          <p:cNvSpPr txBox="1"/>
          <p:nvPr/>
        </p:nvSpPr>
        <p:spPr>
          <a:xfrm>
            <a:off x="431693" y="-86159"/>
            <a:ext cx="78531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endParaRPr sz="4400">
              <a:solidFill>
                <a:schemeClr val="dk1"/>
              </a:solidFill>
              <a:latin typeface="Calibri"/>
              <a:ea typeface="Calibri"/>
              <a:cs typeface="Calibri"/>
              <a:sym typeface="Calibri"/>
            </a:endParaRPr>
          </a:p>
        </p:txBody>
      </p:sp>
      <p:sp>
        <p:nvSpPr>
          <p:cNvPr id="542" name="Google Shape;542;p45"/>
          <p:cNvSpPr txBox="1"/>
          <p:nvPr/>
        </p:nvSpPr>
        <p:spPr>
          <a:xfrm>
            <a:off x="293773" y="32528"/>
            <a:ext cx="78531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en-CA" sz="4400">
                <a:solidFill>
                  <a:schemeClr val="dk1"/>
                </a:solidFill>
                <a:latin typeface="Calibri"/>
                <a:ea typeface="Calibri"/>
                <a:cs typeface="Calibri"/>
                <a:sym typeface="Calibri"/>
              </a:rPr>
              <a:t>Upgrade Complexity</a:t>
            </a:r>
            <a:endParaRPr/>
          </a:p>
        </p:txBody>
      </p:sp>
      <p:sp>
        <p:nvSpPr>
          <p:cNvPr id="543" name="Google Shape;543;p45"/>
          <p:cNvSpPr txBox="1"/>
          <p:nvPr/>
        </p:nvSpPr>
        <p:spPr>
          <a:xfrm>
            <a:off x="431700" y="1239550"/>
            <a:ext cx="7420200" cy="5379900"/>
          </a:xfrm>
          <a:prstGeom prst="rect">
            <a:avLst/>
          </a:prstGeom>
          <a:noFill/>
          <a:ln>
            <a:noFill/>
          </a:ln>
        </p:spPr>
        <p:txBody>
          <a:bodyPr spcFirstLastPara="1" wrap="square" lIns="91425" tIns="45700" rIns="91425" bIns="45700" anchor="t" anchorCtr="0">
            <a:normAutofit/>
          </a:bodyPr>
          <a:lstStyle/>
          <a:p>
            <a:pPr marL="0" marR="0" lvl="0" indent="0" algn="l" rtl="0">
              <a:lnSpc>
                <a:spcPct val="115000"/>
              </a:lnSpc>
              <a:spcBef>
                <a:spcPts val="500"/>
              </a:spcBef>
              <a:spcAft>
                <a:spcPts val="0"/>
              </a:spcAft>
              <a:buNone/>
            </a:pPr>
            <a:r>
              <a:rPr lang="en-CA" sz="2800">
                <a:solidFill>
                  <a:schemeClr val="dk1"/>
                </a:solidFill>
                <a:latin typeface="Calibri"/>
                <a:ea typeface="Calibri"/>
                <a:cs typeface="Calibri"/>
                <a:sym typeface="Calibri"/>
              </a:rPr>
              <a:t>This upgrade will likely be more complex and may be more expensive than previous upgrades</a:t>
            </a:r>
            <a:br>
              <a:rPr lang="en-CA" sz="2800">
                <a:solidFill>
                  <a:schemeClr val="dk1"/>
                </a:solidFill>
                <a:latin typeface="Calibri"/>
                <a:ea typeface="Calibri"/>
                <a:cs typeface="Calibri"/>
                <a:sym typeface="Calibri"/>
              </a:rPr>
            </a:br>
            <a:endParaRPr sz="2800">
              <a:solidFill>
                <a:schemeClr val="dk1"/>
              </a:solidFill>
              <a:latin typeface="Calibri"/>
              <a:ea typeface="Calibri"/>
              <a:cs typeface="Calibri"/>
              <a:sym typeface="Calibri"/>
            </a:endParaRPr>
          </a:p>
          <a:p>
            <a:pPr marL="609600" marR="0" lvl="0" indent="-482600" algn="l" rtl="0">
              <a:lnSpc>
                <a:spcPct val="115000"/>
              </a:lnSpc>
              <a:spcBef>
                <a:spcPts val="500"/>
              </a:spcBef>
              <a:spcAft>
                <a:spcPts val="0"/>
              </a:spcAft>
              <a:buClr>
                <a:schemeClr val="dk1"/>
              </a:buClr>
              <a:buSzPts val="2800"/>
              <a:buFont typeface="Calibri"/>
              <a:buChar char="•"/>
            </a:pPr>
            <a:r>
              <a:rPr lang="en-CA" sz="2800">
                <a:solidFill>
                  <a:schemeClr val="dk1"/>
                </a:solidFill>
                <a:latin typeface="Calibri"/>
                <a:ea typeface="Calibri"/>
                <a:cs typeface="Calibri"/>
                <a:sym typeface="Calibri"/>
              </a:rPr>
              <a:t>10 year old customizations need to be rebuilt </a:t>
            </a:r>
            <a:endParaRPr sz="2800">
              <a:solidFill>
                <a:schemeClr val="dk1"/>
              </a:solidFill>
              <a:latin typeface="Calibri"/>
              <a:ea typeface="Calibri"/>
              <a:cs typeface="Calibri"/>
              <a:sym typeface="Calibri"/>
            </a:endParaRPr>
          </a:p>
          <a:p>
            <a:pPr marL="609600" marR="0" lvl="0" indent="-482600" algn="l" rtl="0">
              <a:lnSpc>
                <a:spcPct val="115000"/>
              </a:lnSpc>
              <a:spcBef>
                <a:spcPts val="500"/>
              </a:spcBef>
              <a:spcAft>
                <a:spcPts val="0"/>
              </a:spcAft>
              <a:buClr>
                <a:schemeClr val="dk1"/>
              </a:buClr>
              <a:buSzPts val="2800"/>
              <a:buFont typeface="Calibri"/>
              <a:buChar char="•"/>
            </a:pPr>
            <a:r>
              <a:rPr lang="en-CA" sz="2800">
                <a:solidFill>
                  <a:schemeClr val="dk1"/>
                </a:solidFill>
                <a:latin typeface="Calibri"/>
                <a:ea typeface="Calibri"/>
                <a:cs typeface="Calibri"/>
                <a:sym typeface="Calibri"/>
              </a:rPr>
              <a:t>Custom Crystal Reports  --&gt; Report Writer </a:t>
            </a:r>
            <a:endParaRPr sz="2800">
              <a:solidFill>
                <a:schemeClr val="dk1"/>
              </a:solidFill>
              <a:latin typeface="Calibri"/>
              <a:ea typeface="Calibri"/>
              <a:cs typeface="Calibri"/>
              <a:sym typeface="Calibri"/>
            </a:endParaRPr>
          </a:p>
          <a:p>
            <a:pPr marL="609600" marR="0" lvl="0" indent="-482600" algn="l" rtl="0">
              <a:lnSpc>
                <a:spcPct val="115000"/>
              </a:lnSpc>
              <a:spcBef>
                <a:spcPts val="500"/>
              </a:spcBef>
              <a:spcAft>
                <a:spcPts val="0"/>
              </a:spcAft>
              <a:buClr>
                <a:schemeClr val="dk1"/>
              </a:buClr>
              <a:buSzPts val="2800"/>
              <a:buFont typeface="Calibri"/>
              <a:buChar char="•"/>
            </a:pPr>
            <a:r>
              <a:rPr lang="en-CA" sz="2800">
                <a:solidFill>
                  <a:schemeClr val="dk1"/>
                </a:solidFill>
                <a:latin typeface="Calibri"/>
                <a:ea typeface="Calibri"/>
                <a:cs typeface="Calibri"/>
                <a:sym typeface="Calibri"/>
              </a:rPr>
              <a:t>Event Registrant Classes --&gt;  Group pricing</a:t>
            </a:r>
            <a:endParaRPr sz="2800">
              <a:solidFill>
                <a:schemeClr val="dk1"/>
              </a:solidFill>
              <a:latin typeface="Calibri"/>
              <a:ea typeface="Calibri"/>
              <a:cs typeface="Calibri"/>
              <a:sym typeface="Calibri"/>
            </a:endParaRPr>
          </a:p>
          <a:p>
            <a:pPr marL="609600" marR="0" lvl="0" indent="-482600" algn="l" rtl="0">
              <a:lnSpc>
                <a:spcPct val="115000"/>
              </a:lnSpc>
              <a:spcBef>
                <a:spcPts val="500"/>
              </a:spcBef>
              <a:spcAft>
                <a:spcPts val="0"/>
              </a:spcAft>
              <a:buClr>
                <a:schemeClr val="dk1"/>
              </a:buClr>
              <a:buSzPts val="2800"/>
              <a:buFont typeface="Calibri"/>
              <a:buChar char="•"/>
            </a:pPr>
            <a:r>
              <a:rPr lang="en-CA" sz="2800">
                <a:solidFill>
                  <a:schemeClr val="dk1"/>
                </a:solidFill>
                <a:latin typeface="Calibri"/>
                <a:ea typeface="Calibri"/>
                <a:cs typeface="Calibri"/>
                <a:sym typeface="Calibri"/>
              </a:rPr>
              <a:t>Desktop custom tabs      --&gt;   Staff Site Panels</a:t>
            </a:r>
            <a:endParaRPr sz="2800">
              <a:solidFill>
                <a:schemeClr val="dk1"/>
              </a:solidFill>
              <a:latin typeface="Calibri"/>
              <a:ea typeface="Calibri"/>
              <a:cs typeface="Calibri"/>
              <a:sym typeface="Calibri"/>
            </a:endParaRPr>
          </a:p>
          <a:p>
            <a:pPr marL="609600" marR="0" lvl="0" indent="-482600" algn="l" rtl="0">
              <a:lnSpc>
                <a:spcPct val="115000"/>
              </a:lnSpc>
              <a:spcBef>
                <a:spcPts val="500"/>
              </a:spcBef>
              <a:spcAft>
                <a:spcPts val="0"/>
              </a:spcAft>
              <a:buClr>
                <a:schemeClr val="dk1"/>
              </a:buClr>
              <a:buSzPts val="2800"/>
              <a:buFont typeface="Calibri"/>
              <a:buChar char="•"/>
            </a:pPr>
            <a:r>
              <a:rPr lang="en-CA" sz="2800">
                <a:solidFill>
                  <a:schemeClr val="dk1"/>
                </a:solidFill>
                <a:latin typeface="Calibri"/>
                <a:ea typeface="Calibri"/>
                <a:cs typeface="Calibri"/>
                <a:sym typeface="Calibri"/>
              </a:rPr>
              <a:t>Membership Special Pricing</a:t>
            </a:r>
            <a:endParaRPr sz="2800">
              <a:solidFill>
                <a:schemeClr val="dk1"/>
              </a:solidFill>
              <a:latin typeface="Calibri"/>
              <a:ea typeface="Calibri"/>
              <a:cs typeface="Calibri"/>
              <a:sym typeface="Calibri"/>
            </a:endParaRPr>
          </a:p>
          <a:p>
            <a:pPr marL="609600" marR="0" lvl="0" indent="-482600" algn="l" rtl="0">
              <a:lnSpc>
                <a:spcPct val="115000"/>
              </a:lnSpc>
              <a:spcBef>
                <a:spcPts val="500"/>
              </a:spcBef>
              <a:spcAft>
                <a:spcPts val="0"/>
              </a:spcAft>
              <a:buClr>
                <a:schemeClr val="dk1"/>
              </a:buClr>
              <a:buSzPts val="2800"/>
              <a:buFont typeface="Calibri"/>
              <a:buChar char="•"/>
            </a:pPr>
            <a:r>
              <a:rPr lang="en-CA" sz="2800">
                <a:solidFill>
                  <a:schemeClr val="dk1"/>
                </a:solidFill>
                <a:latin typeface="Calibri"/>
                <a:ea typeface="Calibri"/>
                <a:cs typeface="Calibri"/>
                <a:sym typeface="Calibri"/>
              </a:rPr>
              <a:t>Additional Training</a:t>
            </a:r>
            <a:endParaRPr sz="2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9"/>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0" name="Google Shape;130;p19"/>
          <p:cNvSpPr/>
          <p:nvPr/>
        </p:nvSpPr>
        <p:spPr>
          <a:xfrm rot="5400000" flipH="1">
            <a:off x="-1410016" y="1410150"/>
            <a:ext cx="6858000" cy="4037700"/>
          </a:xfrm>
          <a:prstGeom prst="rect">
            <a:avLst/>
          </a:prstGeom>
          <a:gradFill>
            <a:gsLst>
              <a:gs pos="0">
                <a:srgbClr val="000000"/>
              </a:gs>
              <a:gs pos="8000">
                <a:srgbClr val="000000"/>
              </a:gs>
              <a:gs pos="100000">
                <a:srgbClr val="2F5496"/>
              </a:gs>
            </a:gsLst>
            <a:lin ang="300012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1" name="Google Shape;131;p19"/>
          <p:cNvSpPr/>
          <p:nvPr/>
        </p:nvSpPr>
        <p:spPr>
          <a:xfrm rot="5400000" flipH="1">
            <a:off x="-1410016" y="1420288"/>
            <a:ext cx="6858000" cy="4037700"/>
          </a:xfrm>
          <a:prstGeom prst="rect">
            <a:avLst/>
          </a:prstGeom>
          <a:solidFill>
            <a:srgbClr val="0A2C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2" name="Google Shape;132;p19"/>
          <p:cNvSpPr/>
          <p:nvPr/>
        </p:nvSpPr>
        <p:spPr>
          <a:xfrm rot="5400000" flipH="1">
            <a:off x="767983" y="3588145"/>
            <a:ext cx="2502000" cy="4037700"/>
          </a:xfrm>
          <a:prstGeom prst="rect">
            <a:avLst/>
          </a:prstGeom>
          <a:gradFill>
            <a:gsLst>
              <a:gs pos="0">
                <a:srgbClr val="4472C4">
                  <a:alpha val="27843"/>
                </a:srgbClr>
              </a:gs>
              <a:gs pos="2000">
                <a:srgbClr val="4472C4">
                  <a:alpha val="27843"/>
                </a:srgbClr>
              </a:gs>
              <a:gs pos="100000">
                <a:srgbClr val="000000">
                  <a:alpha val="29019"/>
                </a:srgbClr>
              </a:gs>
            </a:gsLst>
            <a:lin ang="779990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3" name="Google Shape;133;p19"/>
          <p:cNvSpPr/>
          <p:nvPr/>
        </p:nvSpPr>
        <p:spPr>
          <a:xfrm rot="-967356">
            <a:off x="-500907" y="968177"/>
            <a:ext cx="3897638" cy="4176045"/>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1960"/>
                </a:srgbClr>
              </a:gs>
            </a:gsLst>
            <a:lin ang="1800004"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4" name="Google Shape;134;p19"/>
          <p:cNvSpPr/>
          <p:nvPr/>
        </p:nvSpPr>
        <p:spPr>
          <a:xfrm rot="5400000" flipH="1">
            <a:off x="-1410016" y="1420377"/>
            <a:ext cx="6858000" cy="4037700"/>
          </a:xfrm>
          <a:prstGeom prst="rect">
            <a:avLst/>
          </a:prstGeom>
          <a:gradFill>
            <a:gsLst>
              <a:gs pos="0">
                <a:srgbClr val="000000">
                  <a:alpha val="0"/>
                </a:srgbClr>
              </a:gs>
              <a:gs pos="99000">
                <a:srgbClr val="8DA9DB">
                  <a:alpha val="10196"/>
                </a:srgbClr>
              </a:gs>
              <a:gs pos="100000">
                <a:srgbClr val="8DA9DB">
                  <a:alpha val="10196"/>
                </a:srgbClr>
              </a:gs>
            </a:gsLst>
            <a:lin ang="7200017"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5" name="Google Shape;135;p19"/>
          <p:cNvSpPr txBox="1">
            <a:spLocks noGrp="1"/>
          </p:cNvSpPr>
          <p:nvPr>
            <p:ph type="title"/>
          </p:nvPr>
        </p:nvSpPr>
        <p:spPr>
          <a:xfrm>
            <a:off x="130629" y="586855"/>
            <a:ext cx="3769200" cy="5442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4000"/>
              <a:buFont typeface="Calibri"/>
              <a:buNone/>
            </a:pPr>
            <a:r>
              <a:rPr lang="en-CA" sz="4000">
                <a:solidFill>
                  <a:srgbClr val="FFFFFF"/>
                </a:solidFill>
              </a:rPr>
              <a:t> </a:t>
            </a:r>
            <a:br>
              <a:rPr lang="en-CA" sz="4000">
                <a:solidFill>
                  <a:srgbClr val="FFFFFF"/>
                </a:solidFill>
              </a:rPr>
            </a:br>
            <a:br>
              <a:rPr lang="en-CA" sz="4000">
                <a:solidFill>
                  <a:srgbClr val="FFFFFF"/>
                </a:solidFill>
              </a:rPr>
            </a:br>
            <a:r>
              <a:rPr lang="en-CA" sz="4000">
                <a:solidFill>
                  <a:srgbClr val="FFFFFF"/>
                </a:solidFill>
              </a:rPr>
              <a:t>About Visual Antidote</a:t>
            </a:r>
            <a:endParaRPr/>
          </a:p>
        </p:txBody>
      </p:sp>
      <p:sp>
        <p:nvSpPr>
          <p:cNvPr id="136" name="Google Shape;136;p19"/>
          <p:cNvSpPr txBox="1">
            <a:spLocks noGrp="1"/>
          </p:cNvSpPr>
          <p:nvPr>
            <p:ph type="sldNum" idx="12"/>
          </p:nvPr>
        </p:nvSpPr>
        <p:spPr>
          <a:xfrm>
            <a:off x="11545747" y="6478554"/>
            <a:ext cx="508500" cy="3918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rgbClr val="7F7F7F"/>
              </a:buClr>
              <a:buSzPts val="1100"/>
              <a:buFont typeface="Calibri"/>
              <a:buNone/>
            </a:pPr>
            <a:fld id="{00000000-1234-1234-1234-123412341234}" type="slidenum">
              <a:rPr lang="en-CA" sz="1100">
                <a:solidFill>
                  <a:srgbClr val="7F7F7F"/>
                </a:solidFill>
              </a:rPr>
              <a:t>3</a:t>
            </a:fld>
            <a:endParaRPr sz="1100">
              <a:solidFill>
                <a:srgbClr val="7F7F7F"/>
              </a:solidFill>
            </a:endParaRPr>
          </a:p>
        </p:txBody>
      </p:sp>
      <p:pic>
        <p:nvPicPr>
          <p:cNvPr id="137" name="Google Shape;137;p19"/>
          <p:cNvPicPr preferRelativeResize="0"/>
          <p:nvPr/>
        </p:nvPicPr>
        <p:blipFill rotWithShape="1">
          <a:blip r:embed="rId3">
            <a:alphaModFix/>
          </a:blip>
          <a:srcRect/>
          <a:stretch/>
        </p:blipFill>
        <p:spPr>
          <a:xfrm>
            <a:off x="366581" y="388331"/>
            <a:ext cx="3533333" cy="1342857"/>
          </a:xfrm>
          <a:prstGeom prst="rect">
            <a:avLst/>
          </a:prstGeom>
          <a:noFill/>
          <a:ln>
            <a:noFill/>
          </a:ln>
        </p:spPr>
      </p:pic>
      <p:sp>
        <p:nvSpPr>
          <p:cNvPr id="138" name="Google Shape;138;p19"/>
          <p:cNvSpPr txBox="1"/>
          <p:nvPr/>
        </p:nvSpPr>
        <p:spPr>
          <a:xfrm>
            <a:off x="5113775" y="5471425"/>
            <a:ext cx="35334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700" b="1">
                <a:solidFill>
                  <a:srgbClr val="7B204C"/>
                </a:solidFill>
                <a:latin typeface="Calibri"/>
                <a:ea typeface="Calibri"/>
                <a:cs typeface="Calibri"/>
                <a:sym typeface="Calibri"/>
              </a:rPr>
              <a:t>Authorized iMIS Consultants (AiC) </a:t>
            </a:r>
            <a:endParaRPr sz="1700" b="1">
              <a:solidFill>
                <a:srgbClr val="7B204C"/>
              </a:solidFill>
              <a:latin typeface="Calibri"/>
              <a:ea typeface="Calibri"/>
              <a:cs typeface="Calibri"/>
              <a:sym typeface="Calibri"/>
            </a:endParaRPr>
          </a:p>
          <a:p>
            <a:pPr marL="0" lvl="0" indent="0" algn="l" rtl="0">
              <a:spcBef>
                <a:spcPts val="0"/>
              </a:spcBef>
              <a:spcAft>
                <a:spcPts val="0"/>
              </a:spcAft>
              <a:buNone/>
            </a:pPr>
            <a:r>
              <a:rPr lang="en-CA" sz="1700" b="1">
                <a:solidFill>
                  <a:srgbClr val="7B204C"/>
                </a:solidFill>
                <a:latin typeface="Calibri"/>
                <a:ea typeface="Calibri"/>
                <a:cs typeface="Calibri"/>
                <a:sym typeface="Calibri"/>
              </a:rPr>
              <a:t>of the Year for 2021</a:t>
            </a:r>
            <a:endParaRPr>
              <a:latin typeface="Calibri"/>
              <a:ea typeface="Calibri"/>
              <a:cs typeface="Calibri"/>
              <a:sym typeface="Calibri"/>
            </a:endParaRPr>
          </a:p>
        </p:txBody>
      </p:sp>
      <p:pic>
        <p:nvPicPr>
          <p:cNvPr id="139" name="Google Shape;139;p19" descr="Ribbon with solid fill"/>
          <p:cNvPicPr preferRelativeResize="0"/>
          <p:nvPr/>
        </p:nvPicPr>
        <p:blipFill rotWithShape="1">
          <a:blip r:embed="rId4">
            <a:alphaModFix/>
          </a:blip>
          <a:srcRect/>
          <a:stretch/>
        </p:blipFill>
        <p:spPr>
          <a:xfrm>
            <a:off x="4424375" y="5474124"/>
            <a:ext cx="702601" cy="702601"/>
          </a:xfrm>
          <a:prstGeom prst="rect">
            <a:avLst/>
          </a:prstGeom>
          <a:noFill/>
          <a:ln>
            <a:noFill/>
          </a:ln>
        </p:spPr>
      </p:pic>
      <p:sp>
        <p:nvSpPr>
          <p:cNvPr id="140" name="Google Shape;140;p19"/>
          <p:cNvSpPr txBox="1"/>
          <p:nvPr/>
        </p:nvSpPr>
        <p:spPr>
          <a:xfrm>
            <a:off x="5113775" y="6152275"/>
            <a:ext cx="389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CA" i="1">
                <a:solidFill>
                  <a:schemeClr val="dk1"/>
                </a:solidFill>
                <a:latin typeface="Calibri"/>
                <a:ea typeface="Calibri"/>
                <a:cs typeface="Calibri"/>
                <a:sym typeface="Calibri"/>
              </a:rPr>
              <a:t>Now Authorized iMIS Solution Provider (Nov 2022)</a:t>
            </a:r>
            <a:endParaRPr i="1">
              <a:latin typeface="Calibri"/>
              <a:ea typeface="Calibri"/>
              <a:cs typeface="Calibri"/>
              <a:sym typeface="Calibri"/>
            </a:endParaRPr>
          </a:p>
        </p:txBody>
      </p:sp>
      <p:pic>
        <p:nvPicPr>
          <p:cNvPr id="141" name="Google Shape;141;p19"/>
          <p:cNvPicPr preferRelativeResize="0"/>
          <p:nvPr/>
        </p:nvPicPr>
        <p:blipFill rotWithShape="1">
          <a:blip r:embed="rId5">
            <a:alphaModFix/>
          </a:blip>
          <a:srcRect l="6285" t="25426" r="5678" b="27677"/>
          <a:stretch/>
        </p:blipFill>
        <p:spPr>
          <a:xfrm>
            <a:off x="4424375" y="388325"/>
            <a:ext cx="7121375" cy="1708180"/>
          </a:xfrm>
          <a:prstGeom prst="rect">
            <a:avLst/>
          </a:prstGeom>
          <a:noFill/>
          <a:ln>
            <a:noFill/>
          </a:ln>
        </p:spPr>
      </p:pic>
      <p:sp>
        <p:nvSpPr>
          <p:cNvPr id="142" name="Google Shape;142;p19"/>
          <p:cNvSpPr txBox="1"/>
          <p:nvPr/>
        </p:nvSpPr>
        <p:spPr>
          <a:xfrm>
            <a:off x="4424375" y="2507022"/>
            <a:ext cx="1351200" cy="557100"/>
          </a:xfrm>
          <a:prstGeom prst="rect">
            <a:avLst/>
          </a:prstGeom>
          <a:no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Clr>
                <a:srgbClr val="F2F5F7"/>
              </a:buClr>
              <a:buSzPts val="4000"/>
              <a:buFont typeface="Arial"/>
              <a:buNone/>
            </a:pPr>
            <a:r>
              <a:rPr lang="en-CA" sz="4000" b="1" i="0" u="none" strike="noStrike" cap="none">
                <a:solidFill>
                  <a:srgbClr val="4472C4"/>
                </a:solidFill>
                <a:latin typeface="Calibri"/>
                <a:ea typeface="Calibri"/>
                <a:cs typeface="Calibri"/>
                <a:sym typeface="Calibri"/>
              </a:rPr>
              <a:t>2006</a:t>
            </a:r>
            <a:endParaRPr sz="4800" b="1" i="0" u="none" strike="noStrike" cap="none">
              <a:solidFill>
                <a:srgbClr val="4472C4"/>
              </a:solidFill>
              <a:latin typeface="Calibri"/>
              <a:ea typeface="Calibri"/>
              <a:cs typeface="Calibri"/>
              <a:sym typeface="Calibri"/>
            </a:endParaRPr>
          </a:p>
        </p:txBody>
      </p:sp>
      <p:sp>
        <p:nvSpPr>
          <p:cNvPr id="143" name="Google Shape;143;p19"/>
          <p:cNvSpPr txBox="1"/>
          <p:nvPr/>
        </p:nvSpPr>
        <p:spPr>
          <a:xfrm>
            <a:off x="4424375" y="2444175"/>
            <a:ext cx="1440000" cy="306000"/>
          </a:xfrm>
          <a:prstGeom prst="rect">
            <a:avLst/>
          </a:prstGeom>
          <a:no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Clr>
                <a:srgbClr val="F2F5F7"/>
              </a:buClr>
              <a:buSzPts val="1400"/>
              <a:buFont typeface="Arial"/>
              <a:buNone/>
            </a:pPr>
            <a:r>
              <a:rPr lang="en-CA" sz="1400" i="0" u="none" strike="noStrike" cap="none">
                <a:solidFill>
                  <a:srgbClr val="000000"/>
                </a:solidFill>
                <a:latin typeface="Calibri"/>
                <a:ea typeface="Calibri"/>
                <a:cs typeface="Calibri"/>
                <a:sym typeface="Calibri"/>
              </a:rPr>
              <a:t>Founded in</a:t>
            </a:r>
            <a:endParaRPr sz="1800" i="0" u="none" strike="noStrike" cap="none">
              <a:solidFill>
                <a:srgbClr val="000000"/>
              </a:solidFill>
              <a:latin typeface="Calibri"/>
              <a:ea typeface="Calibri"/>
              <a:cs typeface="Calibri"/>
              <a:sym typeface="Calibri"/>
            </a:endParaRPr>
          </a:p>
        </p:txBody>
      </p:sp>
      <p:sp>
        <p:nvSpPr>
          <p:cNvPr id="144" name="Google Shape;144;p19"/>
          <p:cNvSpPr txBox="1"/>
          <p:nvPr/>
        </p:nvSpPr>
        <p:spPr>
          <a:xfrm>
            <a:off x="4424375" y="3526835"/>
            <a:ext cx="1351200" cy="558000"/>
          </a:xfrm>
          <a:prstGeom prst="rect">
            <a:avLst/>
          </a:prstGeom>
          <a:no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Clr>
                <a:srgbClr val="F2F5F7"/>
              </a:buClr>
              <a:buSzPts val="4400"/>
              <a:buFont typeface="Arial"/>
              <a:buNone/>
            </a:pPr>
            <a:r>
              <a:rPr lang="en-CA" sz="4000" b="1" i="0" u="none" strike="noStrike" cap="none">
                <a:solidFill>
                  <a:srgbClr val="4472C4"/>
                </a:solidFill>
                <a:latin typeface="Calibri"/>
                <a:ea typeface="Calibri"/>
                <a:cs typeface="Calibri"/>
                <a:sym typeface="Calibri"/>
              </a:rPr>
              <a:t>1</a:t>
            </a:r>
            <a:r>
              <a:rPr lang="en-CA" sz="4000" b="1">
                <a:solidFill>
                  <a:srgbClr val="4472C4"/>
                </a:solidFill>
                <a:latin typeface="Calibri"/>
                <a:ea typeface="Calibri"/>
                <a:cs typeface="Calibri"/>
                <a:sym typeface="Calibri"/>
              </a:rPr>
              <a:t>8</a:t>
            </a:r>
            <a:endParaRPr sz="4000" b="1" i="0" u="none" strike="noStrike" cap="none">
              <a:solidFill>
                <a:srgbClr val="4472C4"/>
              </a:solidFill>
              <a:latin typeface="Calibri"/>
              <a:ea typeface="Calibri"/>
              <a:cs typeface="Calibri"/>
              <a:sym typeface="Calibri"/>
            </a:endParaRPr>
          </a:p>
        </p:txBody>
      </p:sp>
      <p:sp>
        <p:nvSpPr>
          <p:cNvPr id="145" name="Google Shape;145;p19"/>
          <p:cNvSpPr txBox="1"/>
          <p:nvPr/>
        </p:nvSpPr>
        <p:spPr>
          <a:xfrm>
            <a:off x="4424375" y="3464888"/>
            <a:ext cx="1440000" cy="306000"/>
          </a:xfrm>
          <a:prstGeom prst="rect">
            <a:avLst/>
          </a:prstGeom>
          <a:no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Clr>
                <a:srgbClr val="F2F5F7"/>
              </a:buClr>
              <a:buSzPts val="1400"/>
              <a:buFont typeface="Arial"/>
              <a:buNone/>
            </a:pPr>
            <a:r>
              <a:rPr lang="en-CA" sz="1400" i="0" u="none" strike="noStrike" cap="none">
                <a:solidFill>
                  <a:srgbClr val="000000"/>
                </a:solidFill>
                <a:latin typeface="Calibri"/>
                <a:ea typeface="Calibri"/>
                <a:cs typeface="Calibri"/>
                <a:sym typeface="Calibri"/>
              </a:rPr>
              <a:t>Number of Staff</a:t>
            </a:r>
            <a:endParaRPr sz="1800" i="0" u="none" strike="noStrike" cap="none">
              <a:solidFill>
                <a:srgbClr val="000000"/>
              </a:solidFill>
              <a:latin typeface="Calibri"/>
              <a:ea typeface="Calibri"/>
              <a:cs typeface="Calibri"/>
              <a:sym typeface="Calibri"/>
            </a:endParaRPr>
          </a:p>
        </p:txBody>
      </p:sp>
      <p:sp>
        <p:nvSpPr>
          <p:cNvPr id="146" name="Google Shape;146;p19"/>
          <p:cNvSpPr txBox="1"/>
          <p:nvPr/>
        </p:nvSpPr>
        <p:spPr>
          <a:xfrm>
            <a:off x="4424375" y="4561797"/>
            <a:ext cx="4209300" cy="414000"/>
          </a:xfrm>
          <a:prstGeom prst="rect">
            <a:avLst/>
          </a:prstGeom>
          <a:noFill/>
          <a:ln>
            <a:noFill/>
          </a:ln>
        </p:spPr>
        <p:txBody>
          <a:bodyPr spcFirstLastPara="1" wrap="square" lIns="91425" tIns="46800" rIns="91425" bIns="45700" anchor="t" anchorCtr="0">
            <a:noAutofit/>
          </a:bodyPr>
          <a:lstStyle/>
          <a:p>
            <a:pPr marL="0" marR="0" lvl="1" indent="0" algn="l" rtl="0">
              <a:lnSpc>
                <a:spcPct val="100000"/>
              </a:lnSpc>
              <a:spcBef>
                <a:spcPts val="1000"/>
              </a:spcBef>
              <a:spcAft>
                <a:spcPts val="0"/>
              </a:spcAft>
              <a:buClr>
                <a:srgbClr val="F2F5F7"/>
              </a:buClr>
              <a:buSzPts val="3600"/>
              <a:buFont typeface="Arial"/>
              <a:buNone/>
            </a:pPr>
            <a:r>
              <a:rPr lang="en-CA" sz="3400" b="1" i="0" u="none" strike="noStrike" cap="none">
                <a:solidFill>
                  <a:srgbClr val="4472C4"/>
                </a:solidFill>
                <a:latin typeface="Calibri"/>
                <a:ea typeface="Calibri"/>
                <a:cs typeface="Calibri"/>
                <a:sym typeface="Calibri"/>
              </a:rPr>
              <a:t>Toronto</a:t>
            </a:r>
            <a:r>
              <a:rPr lang="en-CA" sz="3400" b="1">
                <a:solidFill>
                  <a:srgbClr val="4472C4"/>
                </a:solidFill>
                <a:latin typeface="Calibri"/>
                <a:ea typeface="Calibri"/>
                <a:cs typeface="Calibri"/>
                <a:sym typeface="Calibri"/>
              </a:rPr>
              <a:t>, Canada</a:t>
            </a:r>
            <a:endParaRPr sz="3400" b="1" i="0" u="none" strike="noStrike" cap="none">
              <a:solidFill>
                <a:srgbClr val="4472C4"/>
              </a:solidFill>
              <a:latin typeface="Calibri"/>
              <a:ea typeface="Calibri"/>
              <a:cs typeface="Calibri"/>
              <a:sym typeface="Calibri"/>
            </a:endParaRPr>
          </a:p>
        </p:txBody>
      </p:sp>
      <p:sp>
        <p:nvSpPr>
          <p:cNvPr id="147" name="Google Shape;147;p19"/>
          <p:cNvSpPr txBox="1"/>
          <p:nvPr/>
        </p:nvSpPr>
        <p:spPr>
          <a:xfrm>
            <a:off x="4424375" y="4453950"/>
            <a:ext cx="1440000" cy="306000"/>
          </a:xfrm>
          <a:prstGeom prst="rect">
            <a:avLst/>
          </a:prstGeom>
          <a:no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Clr>
                <a:srgbClr val="F2F5F7"/>
              </a:buClr>
              <a:buSzPts val="1600"/>
              <a:buFont typeface="Arial"/>
              <a:buNone/>
            </a:pPr>
            <a:r>
              <a:rPr lang="en-CA" sz="1600" i="0" u="none" strike="noStrike" cap="none">
                <a:solidFill>
                  <a:srgbClr val="000000"/>
                </a:solidFill>
                <a:latin typeface="Calibri"/>
                <a:ea typeface="Calibri"/>
                <a:cs typeface="Calibri"/>
                <a:sym typeface="Calibri"/>
              </a:rPr>
              <a:t>Located in</a:t>
            </a:r>
            <a:endParaRPr sz="2000" i="0" u="none" strike="noStrike" cap="none">
              <a:solidFill>
                <a:srgbClr val="000000"/>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7"/>
        <p:cNvGrpSpPr/>
        <p:nvPr/>
      </p:nvGrpSpPr>
      <p:grpSpPr>
        <a:xfrm>
          <a:off x="0" y="0"/>
          <a:ext cx="0" cy="0"/>
          <a:chOff x="0" y="0"/>
          <a:chExt cx="0" cy="0"/>
        </a:xfrm>
      </p:grpSpPr>
      <p:sp>
        <p:nvSpPr>
          <p:cNvPr id="548" name="Google Shape;548;p46"/>
          <p:cNvSpPr/>
          <p:nvPr/>
        </p:nvSpPr>
        <p:spPr>
          <a:xfrm rot="10800000" flipH="1">
            <a:off x="2" y="55"/>
            <a:ext cx="12192000" cy="1575900"/>
          </a:xfrm>
          <a:prstGeom prst="rect">
            <a:avLst/>
          </a:prstGeom>
          <a:gradFill>
            <a:gsLst>
              <a:gs pos="0">
                <a:srgbClr val="000000">
                  <a:alpha val="95686"/>
                </a:srgbClr>
              </a:gs>
              <a:gs pos="100000">
                <a:srgbClr val="2F5496"/>
              </a:gs>
            </a:gsLst>
            <a:lin ang="59999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9" name="Google Shape;549;p46"/>
          <p:cNvSpPr/>
          <p:nvPr/>
        </p:nvSpPr>
        <p:spPr>
          <a:xfrm>
            <a:off x="0" y="0"/>
            <a:ext cx="8128800" cy="1575600"/>
          </a:xfrm>
          <a:prstGeom prst="rect">
            <a:avLst/>
          </a:prstGeom>
          <a:gradFill>
            <a:gsLst>
              <a:gs pos="0">
                <a:srgbClr val="4472C4">
                  <a:alpha val="40784"/>
                </a:srgbClr>
              </a:gs>
              <a:gs pos="74000">
                <a:srgbClr val="8DA9DB">
                  <a:alpha val="0"/>
                </a:srgbClr>
              </a:gs>
              <a:gs pos="100000">
                <a:srgbClr val="8DA9DB">
                  <a:alpha val="0"/>
                </a:srgbClr>
              </a:gs>
            </a:gsLst>
            <a:lin ang="8400134"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0" name="Google Shape;550;p46"/>
          <p:cNvSpPr/>
          <p:nvPr/>
        </p:nvSpPr>
        <p:spPr>
          <a:xfrm flipH="1">
            <a:off x="-1" y="-1"/>
            <a:ext cx="12192000" cy="1574400"/>
          </a:xfrm>
          <a:prstGeom prst="rect">
            <a:avLst/>
          </a:prstGeom>
          <a:gradFill>
            <a:gsLst>
              <a:gs pos="0">
                <a:srgbClr val="000000">
                  <a:alpha val="62745"/>
                </a:srgbClr>
              </a:gs>
              <a:gs pos="78000">
                <a:srgbClr val="4472C4">
                  <a:alpha val="14901"/>
                </a:srgbClr>
              </a:gs>
              <a:gs pos="100000">
                <a:srgbClr val="4472C4">
                  <a:alpha val="14901"/>
                </a:srgbClr>
              </a:gs>
            </a:gsLst>
            <a:lin ang="15600151"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1" name="Google Shape;551;p46"/>
          <p:cNvSpPr txBox="1">
            <a:spLocks noGrp="1"/>
          </p:cNvSpPr>
          <p:nvPr>
            <p:ph type="title"/>
          </p:nvPr>
        </p:nvSpPr>
        <p:spPr>
          <a:xfrm>
            <a:off x="699713" y="248038"/>
            <a:ext cx="7063800" cy="115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000"/>
              <a:buFont typeface="Calibri"/>
              <a:buNone/>
            </a:pPr>
            <a:r>
              <a:rPr lang="en-CA" sz="4000">
                <a:solidFill>
                  <a:srgbClr val="FFFFFF"/>
                </a:solidFill>
              </a:rPr>
              <a:t>Phased Approach</a:t>
            </a:r>
            <a:endParaRPr sz="4000">
              <a:solidFill>
                <a:srgbClr val="FFFFFF"/>
              </a:solidFill>
              <a:latin typeface="Calibri"/>
              <a:ea typeface="Calibri"/>
              <a:cs typeface="Calibri"/>
              <a:sym typeface="Calibri"/>
            </a:endParaRPr>
          </a:p>
        </p:txBody>
      </p:sp>
      <p:sp>
        <p:nvSpPr>
          <p:cNvPr id="552" name="Google Shape;552;p46"/>
          <p:cNvSpPr txBox="1">
            <a:spLocks noGrp="1"/>
          </p:cNvSpPr>
          <p:nvPr>
            <p:ph type="sldNum" idx="12"/>
          </p:nvPr>
        </p:nvSpPr>
        <p:spPr>
          <a:xfrm>
            <a:off x="11704319" y="6455664"/>
            <a:ext cx="448200" cy="365100"/>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CA" sz="1100">
                <a:solidFill>
                  <a:srgbClr val="7F7F7F"/>
                </a:solidFill>
              </a:rPr>
              <a:t>30</a:t>
            </a:fld>
            <a:endParaRPr sz="1100">
              <a:solidFill>
                <a:srgbClr val="7F7F7F"/>
              </a:solidFill>
            </a:endParaRPr>
          </a:p>
        </p:txBody>
      </p:sp>
      <p:pic>
        <p:nvPicPr>
          <p:cNvPr id="553" name="Google Shape;553;p46" descr="A black background with white text&#10;&#10;Description automatically generated with low confidence"/>
          <p:cNvPicPr preferRelativeResize="0"/>
          <p:nvPr/>
        </p:nvPicPr>
        <p:blipFill rotWithShape="1">
          <a:blip r:embed="rId3">
            <a:alphaModFix/>
          </a:blip>
          <a:srcRect/>
          <a:stretch/>
        </p:blipFill>
        <p:spPr>
          <a:xfrm>
            <a:off x="8389743" y="452176"/>
            <a:ext cx="3335405" cy="714730"/>
          </a:xfrm>
          <a:prstGeom prst="rect">
            <a:avLst/>
          </a:prstGeom>
          <a:noFill/>
          <a:ln>
            <a:noFill/>
          </a:ln>
        </p:spPr>
      </p:pic>
      <p:sp>
        <p:nvSpPr>
          <p:cNvPr id="554" name="Google Shape;554;p46"/>
          <p:cNvSpPr txBox="1"/>
          <p:nvPr/>
        </p:nvSpPr>
        <p:spPr>
          <a:xfrm>
            <a:off x="2658300" y="1936574"/>
            <a:ext cx="7024200" cy="17772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500"/>
              </a:spcBef>
              <a:spcAft>
                <a:spcPts val="0"/>
              </a:spcAft>
              <a:buNone/>
            </a:pPr>
            <a:r>
              <a:rPr lang="en-CA" sz="2800">
                <a:solidFill>
                  <a:schemeClr val="dk1"/>
                </a:solidFill>
                <a:latin typeface="Calibri"/>
                <a:ea typeface="Calibri"/>
                <a:cs typeface="Calibri"/>
                <a:sym typeface="Calibri"/>
              </a:rPr>
              <a:t>The EMS upgrade options mean you can spread out your upgrade costs over multiple phases. Upgrade first to Advanced 20/20 then upgrade to full EMS Cloud the following year</a:t>
            </a:r>
            <a:endParaRPr sz="2800" b="0" i="0" u="none" strike="noStrike" cap="none">
              <a:solidFill>
                <a:schemeClr val="dk1"/>
              </a:solidFill>
              <a:latin typeface="Calibri"/>
              <a:ea typeface="Calibri"/>
              <a:cs typeface="Calibri"/>
              <a:sym typeface="Calibri"/>
            </a:endParaRPr>
          </a:p>
        </p:txBody>
      </p:sp>
      <p:pic>
        <p:nvPicPr>
          <p:cNvPr id="555" name="Google Shape;555;p46"/>
          <p:cNvPicPr preferRelativeResize="0"/>
          <p:nvPr/>
        </p:nvPicPr>
        <p:blipFill>
          <a:blip r:embed="rId4">
            <a:alphaModFix/>
          </a:blip>
          <a:stretch>
            <a:fillRect/>
          </a:stretch>
        </p:blipFill>
        <p:spPr>
          <a:xfrm>
            <a:off x="152400" y="3866174"/>
            <a:ext cx="11636698" cy="243708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47"/>
          <p:cNvSpPr/>
          <p:nvPr/>
        </p:nvSpPr>
        <p:spPr>
          <a:xfrm rot="-6429145">
            <a:off x="4736924" y="50574"/>
            <a:ext cx="7133019" cy="9647909"/>
          </a:xfrm>
          <a:custGeom>
            <a:avLst/>
            <a:gdLst/>
            <a:ahLst/>
            <a:cxnLst/>
            <a:rect l="l" t="t" r="r" b="b"/>
            <a:pathLst>
              <a:path w="4808302" h="4088666" extrusionOk="0">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0">
                <a:srgbClr val="8DA9DB">
                  <a:alpha val="0"/>
                </a:srgbClr>
              </a:gs>
              <a:gs pos="39000">
                <a:srgbClr val="8DA9DB">
                  <a:alpha val="0"/>
                </a:srgbClr>
              </a:gs>
              <a:gs pos="100000">
                <a:srgbClr val="2F5496">
                  <a:alpha val="25098"/>
                </a:srgbClr>
              </a:gs>
            </a:gsLst>
            <a:lin ang="18599929"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1" name="Google Shape;561;p47"/>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2" name="Google Shape;562;p47"/>
          <p:cNvSpPr/>
          <p:nvPr/>
        </p:nvSpPr>
        <p:spPr>
          <a:xfrm rot="5400000" flipH="1">
            <a:off x="-1410016" y="1410150"/>
            <a:ext cx="6858000" cy="4037700"/>
          </a:xfrm>
          <a:prstGeom prst="rect">
            <a:avLst/>
          </a:prstGeom>
          <a:gradFill>
            <a:gsLst>
              <a:gs pos="0">
                <a:srgbClr val="000000"/>
              </a:gs>
              <a:gs pos="8000">
                <a:srgbClr val="000000"/>
              </a:gs>
              <a:gs pos="100000">
                <a:srgbClr val="2F5496"/>
              </a:gs>
            </a:gsLst>
            <a:lin ang="300012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3" name="Google Shape;563;p47"/>
          <p:cNvSpPr/>
          <p:nvPr/>
        </p:nvSpPr>
        <p:spPr>
          <a:xfrm rot="5400000" flipH="1">
            <a:off x="-1410016" y="1420288"/>
            <a:ext cx="6858000" cy="4037700"/>
          </a:xfrm>
          <a:prstGeom prst="rect">
            <a:avLst/>
          </a:prstGeom>
          <a:solidFill>
            <a:srgbClr val="0A2C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4" name="Google Shape;564;p47"/>
          <p:cNvSpPr/>
          <p:nvPr/>
        </p:nvSpPr>
        <p:spPr>
          <a:xfrm rot="5400000" flipH="1">
            <a:off x="767983" y="3588145"/>
            <a:ext cx="2502000" cy="4037700"/>
          </a:xfrm>
          <a:prstGeom prst="rect">
            <a:avLst/>
          </a:prstGeom>
          <a:gradFill>
            <a:gsLst>
              <a:gs pos="0">
                <a:srgbClr val="4472C4">
                  <a:alpha val="27843"/>
                </a:srgbClr>
              </a:gs>
              <a:gs pos="2000">
                <a:srgbClr val="4472C4">
                  <a:alpha val="27843"/>
                </a:srgbClr>
              </a:gs>
              <a:gs pos="100000">
                <a:srgbClr val="000000">
                  <a:alpha val="29019"/>
                </a:srgbClr>
              </a:gs>
            </a:gsLst>
            <a:lin ang="779990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5" name="Google Shape;565;p47"/>
          <p:cNvSpPr/>
          <p:nvPr/>
        </p:nvSpPr>
        <p:spPr>
          <a:xfrm rot="-967356">
            <a:off x="-500907" y="968177"/>
            <a:ext cx="3897638" cy="4176045"/>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1960"/>
                </a:srgbClr>
              </a:gs>
            </a:gsLst>
            <a:lin ang="1800004"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6" name="Google Shape;566;p47"/>
          <p:cNvSpPr/>
          <p:nvPr/>
        </p:nvSpPr>
        <p:spPr>
          <a:xfrm rot="5400000" flipH="1">
            <a:off x="-1410016" y="1420377"/>
            <a:ext cx="6858000" cy="4037700"/>
          </a:xfrm>
          <a:prstGeom prst="rect">
            <a:avLst/>
          </a:prstGeom>
          <a:gradFill>
            <a:gsLst>
              <a:gs pos="0">
                <a:srgbClr val="000000">
                  <a:alpha val="0"/>
                </a:srgbClr>
              </a:gs>
              <a:gs pos="99000">
                <a:srgbClr val="8DA9DB">
                  <a:alpha val="10196"/>
                </a:srgbClr>
              </a:gs>
              <a:gs pos="100000">
                <a:srgbClr val="8DA9DB">
                  <a:alpha val="10196"/>
                </a:srgbClr>
              </a:gs>
            </a:gsLst>
            <a:lin ang="7200017"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7" name="Google Shape;567;p47"/>
          <p:cNvSpPr txBox="1">
            <a:spLocks noGrp="1"/>
          </p:cNvSpPr>
          <p:nvPr>
            <p:ph type="title"/>
          </p:nvPr>
        </p:nvSpPr>
        <p:spPr>
          <a:xfrm>
            <a:off x="130629" y="586855"/>
            <a:ext cx="3769200" cy="5442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4000"/>
              <a:buFont typeface="Calibri"/>
              <a:buNone/>
            </a:pPr>
            <a:r>
              <a:rPr lang="en-CA" sz="4000">
                <a:solidFill>
                  <a:srgbClr val="FFFFFF"/>
                </a:solidFill>
              </a:rPr>
              <a:t>In House</a:t>
            </a:r>
            <a:br>
              <a:rPr lang="en-CA" sz="4000">
                <a:solidFill>
                  <a:srgbClr val="FFFFFF"/>
                </a:solidFill>
              </a:rPr>
            </a:br>
            <a:r>
              <a:rPr lang="en-CA" sz="4000">
                <a:solidFill>
                  <a:srgbClr val="FFFFFF"/>
                </a:solidFill>
              </a:rPr>
              <a:t> Expert</a:t>
            </a:r>
            <a:endParaRPr/>
          </a:p>
        </p:txBody>
      </p:sp>
      <p:sp>
        <p:nvSpPr>
          <p:cNvPr id="568" name="Google Shape;568;p47"/>
          <p:cNvSpPr txBox="1">
            <a:spLocks noGrp="1"/>
          </p:cNvSpPr>
          <p:nvPr>
            <p:ph type="sldNum" idx="12"/>
          </p:nvPr>
        </p:nvSpPr>
        <p:spPr>
          <a:xfrm>
            <a:off x="11704320" y="6455664"/>
            <a:ext cx="448200" cy="3651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rgbClr val="7F7F7F"/>
              </a:buClr>
              <a:buSzPts val="1100"/>
              <a:buFont typeface="Calibri"/>
              <a:buNone/>
            </a:pPr>
            <a:fld id="{00000000-1234-1234-1234-123412341234}" type="slidenum">
              <a:rPr lang="en-CA" sz="1100">
                <a:solidFill>
                  <a:srgbClr val="7F7F7F"/>
                </a:solidFill>
              </a:rPr>
              <a:t>31</a:t>
            </a:fld>
            <a:endParaRPr sz="1100">
              <a:solidFill>
                <a:srgbClr val="7F7F7F"/>
              </a:solidFill>
            </a:endParaRPr>
          </a:p>
        </p:txBody>
      </p:sp>
      <p:pic>
        <p:nvPicPr>
          <p:cNvPr id="569" name="Google Shape;569;p47"/>
          <p:cNvPicPr preferRelativeResize="0"/>
          <p:nvPr/>
        </p:nvPicPr>
        <p:blipFill rotWithShape="1">
          <a:blip r:embed="rId3">
            <a:alphaModFix/>
          </a:blip>
          <a:srcRect/>
          <a:stretch/>
        </p:blipFill>
        <p:spPr>
          <a:xfrm>
            <a:off x="366581" y="163712"/>
            <a:ext cx="3533333" cy="1342857"/>
          </a:xfrm>
          <a:prstGeom prst="rect">
            <a:avLst/>
          </a:prstGeom>
          <a:noFill/>
          <a:ln>
            <a:noFill/>
          </a:ln>
        </p:spPr>
      </p:pic>
      <p:sp>
        <p:nvSpPr>
          <p:cNvPr id="570" name="Google Shape;570;p47"/>
          <p:cNvSpPr txBox="1">
            <a:spLocks noGrp="1"/>
          </p:cNvSpPr>
          <p:nvPr>
            <p:ph type="body" idx="1"/>
          </p:nvPr>
        </p:nvSpPr>
        <p:spPr>
          <a:xfrm>
            <a:off x="4671600" y="352075"/>
            <a:ext cx="6940500" cy="37503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CA"/>
              <a:t>Train one of your Key staff to become an </a:t>
            </a:r>
            <a:r>
              <a:rPr lang="en-CA" b="1"/>
              <a:t>iMIS In House Expert</a:t>
            </a:r>
            <a:r>
              <a:rPr lang="en-CA"/>
              <a:t>. </a:t>
            </a:r>
            <a:br>
              <a:rPr lang="en-CA"/>
            </a:br>
            <a:endParaRPr/>
          </a:p>
          <a:p>
            <a:pPr marL="0" lvl="0" indent="0" algn="l" rtl="0">
              <a:spcBef>
                <a:spcPts val="1000"/>
              </a:spcBef>
              <a:spcAft>
                <a:spcPts val="0"/>
              </a:spcAft>
              <a:buNone/>
            </a:pPr>
            <a:r>
              <a:rPr lang="en-CA" sz="2100"/>
              <a:t>This staff member can:</a:t>
            </a:r>
            <a:endParaRPr sz="2100"/>
          </a:p>
          <a:p>
            <a:pPr marL="457200" lvl="0" indent="-361950" algn="l" rtl="0">
              <a:spcBef>
                <a:spcPts val="1000"/>
              </a:spcBef>
              <a:spcAft>
                <a:spcPts val="0"/>
              </a:spcAft>
              <a:buSzPts val="2100"/>
              <a:buChar char="•"/>
            </a:pPr>
            <a:r>
              <a:rPr lang="en-CA" sz="2100"/>
              <a:t>Convert Desktop Tabs to Staff Site Panels</a:t>
            </a:r>
            <a:endParaRPr sz="2100"/>
          </a:p>
          <a:p>
            <a:pPr marL="457200" lvl="0" indent="-361950" algn="l" rtl="0">
              <a:spcBef>
                <a:spcPts val="0"/>
              </a:spcBef>
              <a:spcAft>
                <a:spcPts val="0"/>
              </a:spcAft>
              <a:buSzPts val="2100"/>
              <a:buChar char="•"/>
            </a:pPr>
            <a:r>
              <a:rPr lang="en-CA" sz="2100"/>
              <a:t>Convert Crystal Reports to Report Writer Reports</a:t>
            </a:r>
            <a:endParaRPr sz="2100"/>
          </a:p>
          <a:p>
            <a:pPr marL="457200" lvl="0" indent="-361950" algn="l" rtl="0">
              <a:spcBef>
                <a:spcPts val="0"/>
              </a:spcBef>
              <a:spcAft>
                <a:spcPts val="0"/>
              </a:spcAft>
              <a:buSzPts val="2100"/>
              <a:buChar char="•"/>
            </a:pPr>
            <a:r>
              <a:rPr lang="en-CA" sz="2100"/>
              <a:t>Setup Event Group Pricing</a:t>
            </a:r>
            <a:endParaRPr sz="2100"/>
          </a:p>
          <a:p>
            <a:pPr marL="0" lvl="0" indent="0" algn="l" rtl="0">
              <a:spcBef>
                <a:spcPts val="1000"/>
              </a:spcBef>
              <a:spcAft>
                <a:spcPts val="0"/>
              </a:spcAft>
              <a:buNone/>
            </a:pPr>
            <a:endParaRPr/>
          </a:p>
          <a:p>
            <a:pPr marL="0" lvl="0" indent="0" algn="l" rtl="0">
              <a:spcBef>
                <a:spcPts val="1000"/>
              </a:spcBef>
              <a:spcAft>
                <a:spcPts val="0"/>
              </a:spcAft>
              <a:buClr>
                <a:schemeClr val="dk1"/>
              </a:buClr>
              <a:buSzPts val="1100"/>
              <a:buFont typeface="Arial"/>
              <a:buNone/>
            </a:pPr>
            <a:r>
              <a:rPr lang="en-CA" sz="2200" i="1"/>
              <a:t>ASI Learning Hub is free for 1 year</a:t>
            </a:r>
            <a:endParaRPr sz="2200" i="1"/>
          </a:p>
        </p:txBody>
      </p:sp>
      <p:pic>
        <p:nvPicPr>
          <p:cNvPr id="571" name="Google Shape;571;p47"/>
          <p:cNvPicPr preferRelativeResize="0"/>
          <p:nvPr/>
        </p:nvPicPr>
        <p:blipFill>
          <a:blip r:embed="rId4">
            <a:alphaModFix/>
          </a:blip>
          <a:stretch>
            <a:fillRect/>
          </a:stretch>
        </p:blipFill>
        <p:spPr>
          <a:xfrm>
            <a:off x="5147425" y="4400325"/>
            <a:ext cx="6092350" cy="301072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48"/>
          <p:cNvSpPr txBox="1">
            <a:spLocks noGrp="1"/>
          </p:cNvSpPr>
          <p:nvPr>
            <p:ph type="title"/>
          </p:nvPr>
        </p:nvSpPr>
        <p:spPr>
          <a:xfrm>
            <a:off x="838200" y="5065525"/>
            <a:ext cx="10515600" cy="1944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Font typeface="Calibri"/>
              <a:buNone/>
            </a:pPr>
            <a:r>
              <a:rPr lang="en-CA" b="1">
                <a:solidFill>
                  <a:srgbClr val="AB2A5E"/>
                </a:solidFill>
              </a:rPr>
              <a:t>Let Us Help You!</a:t>
            </a:r>
            <a:endParaRPr b="1">
              <a:solidFill>
                <a:srgbClr val="AB2A5E"/>
              </a:solidFill>
            </a:endParaRPr>
          </a:p>
        </p:txBody>
      </p:sp>
      <p:sp>
        <p:nvSpPr>
          <p:cNvPr id="577" name="Google Shape;577;p4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CA"/>
              <a:t>32</a:t>
            </a:fld>
            <a:endParaRPr/>
          </a:p>
        </p:txBody>
      </p:sp>
      <p:pic>
        <p:nvPicPr>
          <p:cNvPr id="578" name="Google Shape;578;p48"/>
          <p:cNvPicPr preferRelativeResize="0"/>
          <p:nvPr/>
        </p:nvPicPr>
        <p:blipFill rotWithShape="1">
          <a:blip r:embed="rId3">
            <a:alphaModFix/>
          </a:blip>
          <a:srcRect/>
          <a:stretch/>
        </p:blipFill>
        <p:spPr>
          <a:xfrm>
            <a:off x="0" y="-10047"/>
            <a:ext cx="12219205" cy="5075582"/>
          </a:xfrm>
          <a:prstGeom prst="rect">
            <a:avLst/>
          </a:prstGeom>
          <a:noFill/>
          <a:ln>
            <a:noFill/>
          </a:ln>
        </p:spPr>
      </p:pic>
      <p:pic>
        <p:nvPicPr>
          <p:cNvPr id="579" name="Google Shape;579;p48"/>
          <p:cNvPicPr preferRelativeResize="0"/>
          <p:nvPr/>
        </p:nvPicPr>
        <p:blipFill rotWithShape="1">
          <a:blip r:embed="rId4">
            <a:alphaModFix/>
          </a:blip>
          <a:srcRect/>
          <a:stretch/>
        </p:blipFill>
        <p:spPr>
          <a:xfrm>
            <a:off x="8533142" y="5340626"/>
            <a:ext cx="2726390" cy="133351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49"/>
          <p:cNvSpPr/>
          <p:nvPr/>
        </p:nvSpPr>
        <p:spPr>
          <a:xfrm rot="-6429145">
            <a:off x="4736924" y="50574"/>
            <a:ext cx="7133019" cy="9647909"/>
          </a:xfrm>
          <a:custGeom>
            <a:avLst/>
            <a:gdLst/>
            <a:ahLst/>
            <a:cxnLst/>
            <a:rect l="l" t="t" r="r" b="b"/>
            <a:pathLst>
              <a:path w="4808302" h="4088666" extrusionOk="0">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0">
                <a:srgbClr val="8DA9DB">
                  <a:alpha val="0"/>
                </a:srgbClr>
              </a:gs>
              <a:gs pos="39000">
                <a:srgbClr val="8DA9DB">
                  <a:alpha val="0"/>
                </a:srgbClr>
              </a:gs>
              <a:gs pos="100000">
                <a:srgbClr val="2F5496">
                  <a:alpha val="25098"/>
                </a:srgbClr>
              </a:gs>
            </a:gsLst>
            <a:lin ang="18599929"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5" name="Google Shape;585;p49"/>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6" name="Google Shape;586;p49"/>
          <p:cNvSpPr/>
          <p:nvPr/>
        </p:nvSpPr>
        <p:spPr>
          <a:xfrm rot="5400000" flipH="1">
            <a:off x="-1410016" y="1410150"/>
            <a:ext cx="6858000" cy="4037700"/>
          </a:xfrm>
          <a:prstGeom prst="rect">
            <a:avLst/>
          </a:prstGeom>
          <a:gradFill>
            <a:gsLst>
              <a:gs pos="0">
                <a:srgbClr val="000000"/>
              </a:gs>
              <a:gs pos="8000">
                <a:srgbClr val="000000"/>
              </a:gs>
              <a:gs pos="100000">
                <a:srgbClr val="2F5496"/>
              </a:gs>
            </a:gsLst>
            <a:lin ang="300012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7" name="Google Shape;587;p49"/>
          <p:cNvSpPr/>
          <p:nvPr/>
        </p:nvSpPr>
        <p:spPr>
          <a:xfrm rot="5400000" flipH="1">
            <a:off x="-1410016" y="1420288"/>
            <a:ext cx="6858000" cy="4037700"/>
          </a:xfrm>
          <a:prstGeom prst="rect">
            <a:avLst/>
          </a:prstGeom>
          <a:solidFill>
            <a:srgbClr val="0A2C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8" name="Google Shape;588;p49"/>
          <p:cNvSpPr/>
          <p:nvPr/>
        </p:nvSpPr>
        <p:spPr>
          <a:xfrm rot="5400000" flipH="1">
            <a:off x="767983" y="3588145"/>
            <a:ext cx="2502000" cy="4037700"/>
          </a:xfrm>
          <a:prstGeom prst="rect">
            <a:avLst/>
          </a:prstGeom>
          <a:gradFill>
            <a:gsLst>
              <a:gs pos="0">
                <a:srgbClr val="4472C4">
                  <a:alpha val="27843"/>
                </a:srgbClr>
              </a:gs>
              <a:gs pos="2000">
                <a:srgbClr val="4472C4">
                  <a:alpha val="27843"/>
                </a:srgbClr>
              </a:gs>
              <a:gs pos="100000">
                <a:srgbClr val="000000">
                  <a:alpha val="29019"/>
                </a:srgbClr>
              </a:gs>
            </a:gsLst>
            <a:lin ang="779990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9" name="Google Shape;589;p49"/>
          <p:cNvSpPr/>
          <p:nvPr/>
        </p:nvSpPr>
        <p:spPr>
          <a:xfrm rot="-967356">
            <a:off x="-500907" y="968177"/>
            <a:ext cx="3897638" cy="4176045"/>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1960"/>
                </a:srgbClr>
              </a:gs>
            </a:gsLst>
            <a:lin ang="1800004"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0" name="Google Shape;590;p49"/>
          <p:cNvSpPr/>
          <p:nvPr/>
        </p:nvSpPr>
        <p:spPr>
          <a:xfrm rot="5400000" flipH="1">
            <a:off x="-1410016" y="1420377"/>
            <a:ext cx="6858000" cy="4037700"/>
          </a:xfrm>
          <a:prstGeom prst="rect">
            <a:avLst/>
          </a:prstGeom>
          <a:gradFill>
            <a:gsLst>
              <a:gs pos="0">
                <a:srgbClr val="000000">
                  <a:alpha val="0"/>
                </a:srgbClr>
              </a:gs>
              <a:gs pos="99000">
                <a:srgbClr val="8DA9DB">
                  <a:alpha val="10196"/>
                </a:srgbClr>
              </a:gs>
              <a:gs pos="100000">
                <a:srgbClr val="8DA9DB">
                  <a:alpha val="10196"/>
                </a:srgbClr>
              </a:gs>
            </a:gsLst>
            <a:lin ang="7200017"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1" name="Google Shape;591;p49"/>
          <p:cNvSpPr txBox="1">
            <a:spLocks noGrp="1"/>
          </p:cNvSpPr>
          <p:nvPr>
            <p:ph type="title"/>
          </p:nvPr>
        </p:nvSpPr>
        <p:spPr>
          <a:xfrm>
            <a:off x="130629" y="586855"/>
            <a:ext cx="3769200" cy="5442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4000"/>
              <a:buFont typeface="Calibri"/>
              <a:buNone/>
            </a:pPr>
            <a:r>
              <a:rPr lang="en-CA" sz="4000">
                <a:solidFill>
                  <a:srgbClr val="FFFFFF"/>
                </a:solidFill>
              </a:rPr>
              <a:t>VA Staff are Here to Help</a:t>
            </a:r>
            <a:endParaRPr/>
          </a:p>
        </p:txBody>
      </p:sp>
      <p:sp>
        <p:nvSpPr>
          <p:cNvPr id="592" name="Google Shape;592;p49"/>
          <p:cNvSpPr txBox="1">
            <a:spLocks noGrp="1"/>
          </p:cNvSpPr>
          <p:nvPr>
            <p:ph type="sldNum" idx="12"/>
          </p:nvPr>
        </p:nvSpPr>
        <p:spPr>
          <a:xfrm>
            <a:off x="11704320" y="6455664"/>
            <a:ext cx="448200" cy="3651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rgbClr val="7F7F7F"/>
              </a:buClr>
              <a:buSzPts val="1100"/>
              <a:buFont typeface="Calibri"/>
              <a:buNone/>
            </a:pPr>
            <a:fld id="{00000000-1234-1234-1234-123412341234}" type="slidenum">
              <a:rPr lang="en-CA" sz="1100">
                <a:solidFill>
                  <a:srgbClr val="7F7F7F"/>
                </a:solidFill>
              </a:rPr>
              <a:t>33</a:t>
            </a:fld>
            <a:endParaRPr sz="1100">
              <a:solidFill>
                <a:srgbClr val="7F7F7F"/>
              </a:solidFill>
            </a:endParaRPr>
          </a:p>
        </p:txBody>
      </p:sp>
      <p:pic>
        <p:nvPicPr>
          <p:cNvPr id="593" name="Google Shape;593;p49"/>
          <p:cNvPicPr preferRelativeResize="0"/>
          <p:nvPr/>
        </p:nvPicPr>
        <p:blipFill rotWithShape="1">
          <a:blip r:embed="rId3">
            <a:alphaModFix/>
          </a:blip>
          <a:srcRect/>
          <a:stretch/>
        </p:blipFill>
        <p:spPr>
          <a:xfrm>
            <a:off x="9153187" y="5757705"/>
            <a:ext cx="2551133" cy="1213846"/>
          </a:xfrm>
          <a:prstGeom prst="rect">
            <a:avLst/>
          </a:prstGeom>
          <a:noFill/>
          <a:ln>
            <a:noFill/>
          </a:ln>
        </p:spPr>
      </p:pic>
      <p:pic>
        <p:nvPicPr>
          <p:cNvPr id="594" name="Google Shape;594;p49"/>
          <p:cNvPicPr preferRelativeResize="0"/>
          <p:nvPr/>
        </p:nvPicPr>
        <p:blipFill rotWithShape="1">
          <a:blip r:embed="rId4">
            <a:alphaModFix/>
          </a:blip>
          <a:srcRect/>
          <a:stretch/>
        </p:blipFill>
        <p:spPr>
          <a:xfrm>
            <a:off x="366581" y="163712"/>
            <a:ext cx="3533333" cy="1342857"/>
          </a:xfrm>
          <a:prstGeom prst="rect">
            <a:avLst/>
          </a:prstGeom>
          <a:noFill/>
          <a:ln>
            <a:noFill/>
          </a:ln>
        </p:spPr>
      </p:pic>
      <p:sp>
        <p:nvSpPr>
          <p:cNvPr id="595" name="Google Shape;595;p49"/>
          <p:cNvSpPr txBox="1">
            <a:spLocks noGrp="1"/>
          </p:cNvSpPr>
          <p:nvPr>
            <p:ph type="body" idx="1"/>
          </p:nvPr>
        </p:nvSpPr>
        <p:spPr>
          <a:xfrm>
            <a:off x="5646850" y="483225"/>
            <a:ext cx="5610900" cy="2841000"/>
          </a:xfrm>
          <a:prstGeom prst="rect">
            <a:avLst/>
          </a:prstGeom>
        </p:spPr>
        <p:txBody>
          <a:bodyPr spcFirstLastPara="1" wrap="square" lIns="91425" tIns="45700" rIns="91425" bIns="45700" anchor="t" anchorCtr="0">
            <a:normAutofit lnSpcReduction="20000"/>
          </a:bodyPr>
          <a:lstStyle/>
          <a:p>
            <a:pPr marL="0" lvl="0" indent="0" algn="l" rtl="0">
              <a:spcBef>
                <a:spcPts val="1000"/>
              </a:spcBef>
              <a:spcAft>
                <a:spcPts val="0"/>
              </a:spcAft>
              <a:buNone/>
            </a:pPr>
            <a:r>
              <a:rPr lang="en-CA"/>
              <a:t>Visual Antidote Staff are trained and ready to help you. All of our staff are iMIS certified</a:t>
            </a:r>
            <a:endParaRPr/>
          </a:p>
          <a:p>
            <a:pPr marL="457200" lvl="0" indent="-342900" algn="l" rtl="0">
              <a:lnSpc>
                <a:spcPct val="115000"/>
              </a:lnSpc>
              <a:spcBef>
                <a:spcPts val="1000"/>
              </a:spcBef>
              <a:spcAft>
                <a:spcPts val="0"/>
              </a:spcAft>
              <a:buSzPts val="1800"/>
              <a:buChar char="•"/>
            </a:pPr>
            <a:r>
              <a:rPr lang="en-CA"/>
              <a:t>Project management</a:t>
            </a:r>
            <a:endParaRPr/>
          </a:p>
          <a:p>
            <a:pPr marL="457200" lvl="0" indent="-342900" algn="l" rtl="0">
              <a:lnSpc>
                <a:spcPct val="115000"/>
              </a:lnSpc>
              <a:spcBef>
                <a:spcPts val="0"/>
              </a:spcBef>
              <a:spcAft>
                <a:spcPts val="0"/>
              </a:spcAft>
              <a:buSzPts val="1800"/>
              <a:buChar char="•"/>
            </a:pPr>
            <a:r>
              <a:rPr lang="en-CA"/>
              <a:t>iMIS Consulting</a:t>
            </a:r>
            <a:endParaRPr/>
          </a:p>
          <a:p>
            <a:pPr marL="457200" lvl="0" indent="-342900" algn="l" rtl="0">
              <a:lnSpc>
                <a:spcPct val="115000"/>
              </a:lnSpc>
              <a:spcBef>
                <a:spcPts val="0"/>
              </a:spcBef>
              <a:spcAft>
                <a:spcPts val="0"/>
              </a:spcAft>
              <a:buSzPts val="1800"/>
              <a:buChar char="•"/>
            </a:pPr>
            <a:r>
              <a:rPr lang="en-CA"/>
              <a:t>Business Analysis</a:t>
            </a:r>
            <a:endParaRPr/>
          </a:p>
          <a:p>
            <a:pPr marL="457200" lvl="0" indent="-342900" algn="l" rtl="0">
              <a:lnSpc>
                <a:spcPct val="115000"/>
              </a:lnSpc>
              <a:spcBef>
                <a:spcPts val="0"/>
              </a:spcBef>
              <a:spcAft>
                <a:spcPts val="0"/>
              </a:spcAft>
              <a:buSzPts val="1800"/>
              <a:buChar char="•"/>
            </a:pPr>
            <a:r>
              <a:rPr lang="en-CA"/>
              <a:t>Development</a:t>
            </a:r>
            <a:endParaRPr/>
          </a:p>
        </p:txBody>
      </p:sp>
      <p:pic>
        <p:nvPicPr>
          <p:cNvPr id="596" name="Google Shape;596;p49"/>
          <p:cNvPicPr preferRelativeResize="0"/>
          <p:nvPr/>
        </p:nvPicPr>
        <p:blipFill>
          <a:blip r:embed="rId5">
            <a:alphaModFix/>
          </a:blip>
          <a:stretch>
            <a:fillRect/>
          </a:stretch>
        </p:blipFill>
        <p:spPr>
          <a:xfrm>
            <a:off x="5646850" y="3718725"/>
            <a:ext cx="2153000" cy="2035250"/>
          </a:xfrm>
          <a:prstGeom prst="rect">
            <a:avLst/>
          </a:prstGeom>
          <a:noFill/>
          <a:ln>
            <a:noFill/>
          </a:ln>
        </p:spPr>
      </p:pic>
      <p:pic>
        <p:nvPicPr>
          <p:cNvPr id="597" name="Google Shape;597;p49"/>
          <p:cNvPicPr preferRelativeResize="0"/>
          <p:nvPr/>
        </p:nvPicPr>
        <p:blipFill>
          <a:blip r:embed="rId6">
            <a:alphaModFix/>
          </a:blip>
          <a:stretch>
            <a:fillRect/>
          </a:stretch>
        </p:blipFill>
        <p:spPr>
          <a:xfrm>
            <a:off x="8458550" y="3705225"/>
            <a:ext cx="2010226" cy="20352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1"/>
        <p:cNvGrpSpPr/>
        <p:nvPr/>
      </p:nvGrpSpPr>
      <p:grpSpPr>
        <a:xfrm>
          <a:off x="0" y="0"/>
          <a:ext cx="0" cy="0"/>
          <a:chOff x="0" y="0"/>
          <a:chExt cx="0" cy="0"/>
        </a:xfrm>
      </p:grpSpPr>
      <p:sp>
        <p:nvSpPr>
          <p:cNvPr id="602" name="Google Shape;602;p50"/>
          <p:cNvSpPr/>
          <p:nvPr/>
        </p:nvSpPr>
        <p:spPr>
          <a:xfrm rot="10800000" flipH="1">
            <a:off x="2" y="55"/>
            <a:ext cx="12192000" cy="1575900"/>
          </a:xfrm>
          <a:prstGeom prst="rect">
            <a:avLst/>
          </a:prstGeom>
          <a:gradFill>
            <a:gsLst>
              <a:gs pos="0">
                <a:srgbClr val="000000">
                  <a:alpha val="95686"/>
                </a:srgbClr>
              </a:gs>
              <a:gs pos="100000">
                <a:srgbClr val="2F5496"/>
              </a:gs>
            </a:gsLst>
            <a:lin ang="59999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3" name="Google Shape;603;p50"/>
          <p:cNvSpPr/>
          <p:nvPr/>
        </p:nvSpPr>
        <p:spPr>
          <a:xfrm>
            <a:off x="0" y="0"/>
            <a:ext cx="8128800" cy="1575600"/>
          </a:xfrm>
          <a:prstGeom prst="rect">
            <a:avLst/>
          </a:prstGeom>
          <a:gradFill>
            <a:gsLst>
              <a:gs pos="0">
                <a:srgbClr val="4472C4">
                  <a:alpha val="40784"/>
                </a:srgbClr>
              </a:gs>
              <a:gs pos="74000">
                <a:srgbClr val="8DA9DB">
                  <a:alpha val="0"/>
                </a:srgbClr>
              </a:gs>
              <a:gs pos="100000">
                <a:srgbClr val="8DA9DB">
                  <a:alpha val="0"/>
                </a:srgbClr>
              </a:gs>
            </a:gsLst>
            <a:lin ang="8400134"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4" name="Google Shape;604;p50"/>
          <p:cNvSpPr/>
          <p:nvPr/>
        </p:nvSpPr>
        <p:spPr>
          <a:xfrm flipH="1">
            <a:off x="-1" y="-1"/>
            <a:ext cx="12192000" cy="1574400"/>
          </a:xfrm>
          <a:prstGeom prst="rect">
            <a:avLst/>
          </a:prstGeom>
          <a:gradFill>
            <a:gsLst>
              <a:gs pos="0">
                <a:srgbClr val="000000">
                  <a:alpha val="62745"/>
                </a:srgbClr>
              </a:gs>
              <a:gs pos="78000">
                <a:srgbClr val="4472C4">
                  <a:alpha val="14901"/>
                </a:srgbClr>
              </a:gs>
              <a:gs pos="100000">
                <a:srgbClr val="4472C4">
                  <a:alpha val="14901"/>
                </a:srgbClr>
              </a:gs>
            </a:gsLst>
            <a:lin ang="15600151"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5" name="Google Shape;605;p50"/>
          <p:cNvSpPr txBox="1">
            <a:spLocks noGrp="1"/>
          </p:cNvSpPr>
          <p:nvPr>
            <p:ph type="title"/>
          </p:nvPr>
        </p:nvSpPr>
        <p:spPr>
          <a:xfrm>
            <a:off x="699713" y="248038"/>
            <a:ext cx="7063800" cy="115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000"/>
              <a:buFont typeface="Calibri"/>
              <a:buNone/>
            </a:pPr>
            <a:r>
              <a:rPr lang="en-CA" sz="4000">
                <a:solidFill>
                  <a:srgbClr val="FFFFFF"/>
                </a:solidFill>
              </a:rPr>
              <a:t>Change Management</a:t>
            </a:r>
            <a:endParaRPr sz="4000">
              <a:solidFill>
                <a:srgbClr val="FFFFFF"/>
              </a:solidFill>
              <a:latin typeface="Calibri"/>
              <a:ea typeface="Calibri"/>
              <a:cs typeface="Calibri"/>
              <a:sym typeface="Calibri"/>
            </a:endParaRPr>
          </a:p>
        </p:txBody>
      </p:sp>
      <p:sp>
        <p:nvSpPr>
          <p:cNvPr id="606" name="Google Shape;606;p50"/>
          <p:cNvSpPr txBox="1">
            <a:spLocks noGrp="1"/>
          </p:cNvSpPr>
          <p:nvPr>
            <p:ph type="sldNum" idx="12"/>
          </p:nvPr>
        </p:nvSpPr>
        <p:spPr>
          <a:xfrm>
            <a:off x="11704319" y="6455664"/>
            <a:ext cx="448200" cy="365100"/>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CA" sz="1100">
                <a:solidFill>
                  <a:srgbClr val="7F7F7F"/>
                </a:solidFill>
              </a:rPr>
              <a:t>34</a:t>
            </a:fld>
            <a:endParaRPr sz="1100">
              <a:solidFill>
                <a:srgbClr val="7F7F7F"/>
              </a:solidFill>
            </a:endParaRPr>
          </a:p>
        </p:txBody>
      </p:sp>
      <p:pic>
        <p:nvPicPr>
          <p:cNvPr id="607" name="Google Shape;607;p50" descr="A black background with white text&#10;&#10;Description automatically generated with low confidence"/>
          <p:cNvPicPr preferRelativeResize="0"/>
          <p:nvPr/>
        </p:nvPicPr>
        <p:blipFill rotWithShape="1">
          <a:blip r:embed="rId3">
            <a:alphaModFix/>
          </a:blip>
          <a:srcRect/>
          <a:stretch/>
        </p:blipFill>
        <p:spPr>
          <a:xfrm>
            <a:off x="8389743" y="452176"/>
            <a:ext cx="3335405" cy="714730"/>
          </a:xfrm>
          <a:prstGeom prst="rect">
            <a:avLst/>
          </a:prstGeom>
          <a:noFill/>
          <a:ln>
            <a:noFill/>
          </a:ln>
        </p:spPr>
      </p:pic>
      <p:sp>
        <p:nvSpPr>
          <p:cNvPr id="608" name="Google Shape;608;p50"/>
          <p:cNvSpPr txBox="1">
            <a:spLocks noGrp="1"/>
          </p:cNvSpPr>
          <p:nvPr>
            <p:ph type="title"/>
          </p:nvPr>
        </p:nvSpPr>
        <p:spPr>
          <a:xfrm>
            <a:off x="383950" y="1747000"/>
            <a:ext cx="5123400" cy="1575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CA"/>
              <a:t>Change Management is a team effort</a:t>
            </a:r>
            <a:endParaRPr/>
          </a:p>
        </p:txBody>
      </p:sp>
      <p:sp>
        <p:nvSpPr>
          <p:cNvPr id="609" name="Google Shape;609;p50"/>
          <p:cNvSpPr txBox="1">
            <a:spLocks noGrp="1"/>
          </p:cNvSpPr>
          <p:nvPr>
            <p:ph type="body" idx="1"/>
          </p:nvPr>
        </p:nvSpPr>
        <p:spPr>
          <a:xfrm>
            <a:off x="627700" y="3662650"/>
            <a:ext cx="4924200" cy="2420400"/>
          </a:xfrm>
          <a:prstGeom prst="rect">
            <a:avLst/>
          </a:prstGeom>
        </p:spPr>
        <p:txBody>
          <a:bodyPr spcFirstLastPara="1" wrap="square" lIns="91425" tIns="45700" rIns="91425" bIns="45700" anchor="t" anchorCtr="0">
            <a:normAutofit fontScale="92500" lnSpcReduction="20000"/>
          </a:bodyPr>
          <a:lstStyle/>
          <a:p>
            <a:pPr marL="457200" lvl="0" indent="-334327" algn="l" rtl="0">
              <a:lnSpc>
                <a:spcPct val="115000"/>
              </a:lnSpc>
              <a:spcBef>
                <a:spcPts val="1000"/>
              </a:spcBef>
              <a:spcAft>
                <a:spcPts val="0"/>
              </a:spcAft>
              <a:buSzPct val="64285"/>
              <a:buChar char="•"/>
            </a:pPr>
            <a:r>
              <a:rPr lang="en-CA"/>
              <a:t>Staff Training</a:t>
            </a:r>
            <a:endParaRPr/>
          </a:p>
          <a:p>
            <a:pPr marL="457200" lvl="0" indent="-334327" algn="l" rtl="0">
              <a:lnSpc>
                <a:spcPct val="115000"/>
              </a:lnSpc>
              <a:spcBef>
                <a:spcPts val="0"/>
              </a:spcBef>
              <a:spcAft>
                <a:spcPts val="0"/>
              </a:spcAft>
              <a:buSzPct val="64285"/>
              <a:buChar char="•"/>
            </a:pPr>
            <a:r>
              <a:rPr lang="en-CA"/>
              <a:t>Getting staff involved</a:t>
            </a:r>
            <a:endParaRPr/>
          </a:p>
          <a:p>
            <a:pPr marL="457200" lvl="0" indent="-334327" algn="l" rtl="0">
              <a:lnSpc>
                <a:spcPct val="115000"/>
              </a:lnSpc>
              <a:spcBef>
                <a:spcPts val="0"/>
              </a:spcBef>
              <a:spcAft>
                <a:spcPts val="0"/>
              </a:spcAft>
              <a:buSzPct val="64285"/>
              <a:buChar char="•"/>
            </a:pPr>
            <a:r>
              <a:rPr lang="en-CA"/>
              <a:t>Managing wish-list items </a:t>
            </a:r>
            <a:endParaRPr/>
          </a:p>
          <a:p>
            <a:pPr marL="457200" lvl="0" indent="-334327" algn="l" rtl="0">
              <a:lnSpc>
                <a:spcPct val="115000"/>
              </a:lnSpc>
              <a:spcBef>
                <a:spcPts val="0"/>
              </a:spcBef>
              <a:spcAft>
                <a:spcPts val="0"/>
              </a:spcAft>
              <a:buSzPct val="64285"/>
              <a:buChar char="•"/>
            </a:pPr>
            <a:r>
              <a:rPr lang="en-CA"/>
              <a:t>Prioritization</a:t>
            </a:r>
            <a:endParaRPr/>
          </a:p>
          <a:p>
            <a:pPr marL="457200" lvl="0" indent="-334327" algn="l" rtl="0">
              <a:lnSpc>
                <a:spcPct val="115000"/>
              </a:lnSpc>
              <a:spcBef>
                <a:spcPts val="0"/>
              </a:spcBef>
              <a:spcAft>
                <a:spcPts val="0"/>
              </a:spcAft>
              <a:buSzPct val="64285"/>
              <a:buChar char="•"/>
            </a:pPr>
            <a:r>
              <a:rPr lang="en-CA"/>
              <a:t>Staff buy-in to the project</a:t>
            </a:r>
            <a:endParaRPr/>
          </a:p>
          <a:p>
            <a:pPr marL="457200" lvl="0" indent="-334327" algn="l" rtl="0">
              <a:lnSpc>
                <a:spcPct val="115000"/>
              </a:lnSpc>
              <a:spcBef>
                <a:spcPts val="0"/>
              </a:spcBef>
              <a:spcAft>
                <a:spcPts val="0"/>
              </a:spcAft>
              <a:buSzPct val="64285"/>
              <a:buChar char="•"/>
            </a:pPr>
            <a:r>
              <a:rPr lang="en-CA"/>
              <a:t>In House iMIS Expertise</a:t>
            </a:r>
            <a:endParaRPr/>
          </a:p>
        </p:txBody>
      </p:sp>
      <p:pic>
        <p:nvPicPr>
          <p:cNvPr id="610" name="Google Shape;610;p50"/>
          <p:cNvPicPr preferRelativeResize="0"/>
          <p:nvPr/>
        </p:nvPicPr>
        <p:blipFill>
          <a:blip r:embed="rId4">
            <a:alphaModFix/>
          </a:blip>
          <a:stretch>
            <a:fillRect/>
          </a:stretch>
        </p:blipFill>
        <p:spPr>
          <a:xfrm>
            <a:off x="5888025" y="1574400"/>
            <a:ext cx="7740449" cy="53323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51"/>
          <p:cNvSpPr/>
          <p:nvPr/>
        </p:nvSpPr>
        <p:spPr>
          <a:xfrm rot="5400000" flipH="1">
            <a:off x="6744150" y="1399918"/>
            <a:ext cx="6858000" cy="4037700"/>
          </a:xfrm>
          <a:prstGeom prst="rect">
            <a:avLst/>
          </a:prstGeom>
          <a:gradFill>
            <a:gsLst>
              <a:gs pos="0">
                <a:srgbClr val="000000"/>
              </a:gs>
              <a:gs pos="8000">
                <a:srgbClr val="000000"/>
              </a:gs>
              <a:gs pos="100000">
                <a:srgbClr val="2F5496"/>
              </a:gs>
            </a:gsLst>
            <a:lin ang="300012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16" name="Google Shape;616;p51"/>
          <p:cNvSpPr/>
          <p:nvPr/>
        </p:nvSpPr>
        <p:spPr>
          <a:xfrm rot="5400000" flipH="1">
            <a:off x="6744150" y="1410056"/>
            <a:ext cx="6858000" cy="4037700"/>
          </a:xfrm>
          <a:prstGeom prst="rect">
            <a:avLst/>
          </a:prstGeom>
          <a:solidFill>
            <a:srgbClr val="0A2C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17" name="Google Shape;617;p51"/>
          <p:cNvSpPr/>
          <p:nvPr/>
        </p:nvSpPr>
        <p:spPr>
          <a:xfrm rot="5400000" flipH="1">
            <a:off x="8922149" y="3577913"/>
            <a:ext cx="2502000" cy="4037700"/>
          </a:xfrm>
          <a:prstGeom prst="rect">
            <a:avLst/>
          </a:prstGeom>
          <a:gradFill>
            <a:gsLst>
              <a:gs pos="0">
                <a:srgbClr val="4472C4">
                  <a:alpha val="27843"/>
                </a:srgbClr>
              </a:gs>
              <a:gs pos="2000">
                <a:srgbClr val="4472C4">
                  <a:alpha val="27843"/>
                </a:srgbClr>
              </a:gs>
              <a:gs pos="100000">
                <a:srgbClr val="000000">
                  <a:alpha val="29019"/>
                </a:srgbClr>
              </a:gs>
            </a:gsLst>
            <a:lin ang="779990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18" name="Google Shape;618;p51"/>
          <p:cNvSpPr/>
          <p:nvPr/>
        </p:nvSpPr>
        <p:spPr>
          <a:xfrm rot="-967356">
            <a:off x="7496429" y="1518215"/>
            <a:ext cx="3897638" cy="4176045"/>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1960"/>
                </a:srgbClr>
              </a:gs>
            </a:gsLst>
            <a:lin ang="1800004"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19" name="Google Shape;619;p51"/>
          <p:cNvSpPr/>
          <p:nvPr/>
        </p:nvSpPr>
        <p:spPr>
          <a:xfrm rot="5400000" flipH="1">
            <a:off x="6744150" y="1410145"/>
            <a:ext cx="6858000" cy="4037700"/>
          </a:xfrm>
          <a:prstGeom prst="rect">
            <a:avLst/>
          </a:prstGeom>
          <a:gradFill>
            <a:gsLst>
              <a:gs pos="0">
                <a:srgbClr val="000000">
                  <a:alpha val="0"/>
                </a:srgbClr>
              </a:gs>
              <a:gs pos="99000">
                <a:srgbClr val="8DA9DB">
                  <a:alpha val="10196"/>
                </a:srgbClr>
              </a:gs>
              <a:gs pos="100000">
                <a:srgbClr val="8DA9DB">
                  <a:alpha val="10196"/>
                </a:srgbClr>
              </a:gs>
            </a:gsLst>
            <a:lin ang="7200017"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0" name="Google Shape;620;p51"/>
          <p:cNvSpPr txBox="1">
            <a:spLocks noGrp="1"/>
          </p:cNvSpPr>
          <p:nvPr>
            <p:ph type="title"/>
          </p:nvPr>
        </p:nvSpPr>
        <p:spPr>
          <a:xfrm>
            <a:off x="8284795" y="576623"/>
            <a:ext cx="3769200" cy="5442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4000"/>
              <a:buFont typeface="Calibri"/>
              <a:buNone/>
            </a:pPr>
            <a:endParaRPr>
              <a:solidFill>
                <a:schemeClr val="lt1"/>
              </a:solidFill>
            </a:endParaRPr>
          </a:p>
        </p:txBody>
      </p:sp>
      <p:sp>
        <p:nvSpPr>
          <p:cNvPr id="621" name="Google Shape;621;p51"/>
          <p:cNvSpPr txBox="1">
            <a:spLocks noGrp="1"/>
          </p:cNvSpPr>
          <p:nvPr>
            <p:ph type="sldNum" idx="12"/>
          </p:nvPr>
        </p:nvSpPr>
        <p:spPr>
          <a:xfrm>
            <a:off x="11704320" y="6455664"/>
            <a:ext cx="448200" cy="3651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rgbClr val="7F7F7F"/>
              </a:buClr>
              <a:buSzPts val="1100"/>
              <a:buFont typeface="Calibri"/>
              <a:buNone/>
            </a:pPr>
            <a:fld id="{00000000-1234-1234-1234-123412341234}" type="slidenum">
              <a:rPr lang="en-CA" sz="1100">
                <a:solidFill>
                  <a:srgbClr val="7F7F7F"/>
                </a:solidFill>
              </a:rPr>
              <a:t>35</a:t>
            </a:fld>
            <a:endParaRPr sz="1100">
              <a:solidFill>
                <a:srgbClr val="7F7F7F"/>
              </a:solidFill>
            </a:endParaRPr>
          </a:p>
        </p:txBody>
      </p:sp>
      <p:pic>
        <p:nvPicPr>
          <p:cNvPr id="622" name="Google Shape;622;p51"/>
          <p:cNvPicPr preferRelativeResize="0"/>
          <p:nvPr/>
        </p:nvPicPr>
        <p:blipFill rotWithShape="1">
          <a:blip r:embed="rId3">
            <a:alphaModFix/>
          </a:blip>
          <a:srcRect/>
          <a:stretch/>
        </p:blipFill>
        <p:spPr>
          <a:xfrm>
            <a:off x="250450" y="5424368"/>
            <a:ext cx="2551133" cy="1213846"/>
          </a:xfrm>
          <a:prstGeom prst="rect">
            <a:avLst/>
          </a:prstGeom>
          <a:noFill/>
          <a:ln>
            <a:noFill/>
          </a:ln>
        </p:spPr>
      </p:pic>
      <p:pic>
        <p:nvPicPr>
          <p:cNvPr id="623" name="Google Shape;623;p51"/>
          <p:cNvPicPr preferRelativeResize="0"/>
          <p:nvPr/>
        </p:nvPicPr>
        <p:blipFill rotWithShape="1">
          <a:blip r:embed="rId4">
            <a:alphaModFix/>
          </a:blip>
          <a:srcRect/>
          <a:stretch/>
        </p:blipFill>
        <p:spPr>
          <a:xfrm>
            <a:off x="8520747" y="153480"/>
            <a:ext cx="3533333" cy="1342857"/>
          </a:xfrm>
          <a:prstGeom prst="rect">
            <a:avLst/>
          </a:prstGeom>
          <a:noFill/>
          <a:ln>
            <a:noFill/>
          </a:ln>
        </p:spPr>
      </p:pic>
      <p:sp>
        <p:nvSpPr>
          <p:cNvPr id="624" name="Google Shape;624;p51"/>
          <p:cNvSpPr txBox="1"/>
          <p:nvPr/>
        </p:nvSpPr>
        <p:spPr>
          <a:xfrm>
            <a:off x="431693" y="-86159"/>
            <a:ext cx="78531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endParaRPr sz="4400">
              <a:solidFill>
                <a:schemeClr val="dk1"/>
              </a:solidFill>
              <a:latin typeface="Calibri"/>
              <a:ea typeface="Calibri"/>
              <a:cs typeface="Calibri"/>
              <a:sym typeface="Calibri"/>
            </a:endParaRPr>
          </a:p>
        </p:txBody>
      </p:sp>
      <p:pic>
        <p:nvPicPr>
          <p:cNvPr id="625" name="Google Shape;625;p51"/>
          <p:cNvPicPr preferRelativeResize="0"/>
          <p:nvPr/>
        </p:nvPicPr>
        <p:blipFill>
          <a:blip r:embed="rId5">
            <a:alphaModFix/>
          </a:blip>
          <a:stretch>
            <a:fillRect/>
          </a:stretch>
        </p:blipFill>
        <p:spPr>
          <a:xfrm>
            <a:off x="8154300" y="1598900"/>
            <a:ext cx="4122500" cy="5371276"/>
          </a:xfrm>
          <a:prstGeom prst="rect">
            <a:avLst/>
          </a:prstGeom>
          <a:noFill/>
          <a:ln>
            <a:noFill/>
          </a:ln>
        </p:spPr>
      </p:pic>
      <p:sp>
        <p:nvSpPr>
          <p:cNvPr id="626" name="Google Shape;626;p51"/>
          <p:cNvSpPr txBox="1">
            <a:spLocks noGrp="1"/>
          </p:cNvSpPr>
          <p:nvPr>
            <p:ph type="title"/>
          </p:nvPr>
        </p:nvSpPr>
        <p:spPr>
          <a:xfrm>
            <a:off x="838200" y="576625"/>
            <a:ext cx="68520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CA"/>
              <a:t>VA -iMIS Consultant for Hire</a:t>
            </a:r>
            <a:br>
              <a:rPr lang="en-CA"/>
            </a:br>
            <a:r>
              <a:rPr lang="en-CA" sz="4100" i="1"/>
              <a:t>Managed Service</a:t>
            </a:r>
            <a:endParaRPr sz="4100" i="1"/>
          </a:p>
        </p:txBody>
      </p:sp>
      <p:sp>
        <p:nvSpPr>
          <p:cNvPr id="627" name="Google Shape;627;p51"/>
          <p:cNvSpPr txBox="1">
            <a:spLocks noGrp="1"/>
          </p:cNvSpPr>
          <p:nvPr>
            <p:ph type="body" idx="1"/>
          </p:nvPr>
        </p:nvSpPr>
        <p:spPr>
          <a:xfrm>
            <a:off x="1452850" y="2733763"/>
            <a:ext cx="5540400" cy="2091000"/>
          </a:xfrm>
          <a:prstGeom prst="rect">
            <a:avLst/>
          </a:prstGeom>
        </p:spPr>
        <p:txBody>
          <a:bodyPr spcFirstLastPara="1" wrap="square" lIns="91425" tIns="45700" rIns="91425" bIns="45700" anchor="t" anchorCtr="0">
            <a:normAutofit/>
          </a:bodyPr>
          <a:lstStyle/>
          <a:p>
            <a:pPr marL="457200" lvl="0" indent="-342900" algn="l" rtl="0">
              <a:lnSpc>
                <a:spcPct val="115000"/>
              </a:lnSpc>
              <a:spcBef>
                <a:spcPts val="1000"/>
              </a:spcBef>
              <a:spcAft>
                <a:spcPts val="0"/>
              </a:spcAft>
              <a:buSzPts val="1800"/>
              <a:buChar char="•"/>
            </a:pPr>
            <a:r>
              <a:rPr lang="en-CA"/>
              <a:t>Consultant “on-tap”</a:t>
            </a:r>
            <a:endParaRPr/>
          </a:p>
          <a:p>
            <a:pPr marL="457200" lvl="0" indent="-342900" algn="l" rtl="0">
              <a:lnSpc>
                <a:spcPct val="115000"/>
              </a:lnSpc>
              <a:spcBef>
                <a:spcPts val="0"/>
              </a:spcBef>
              <a:spcAft>
                <a:spcPts val="0"/>
              </a:spcAft>
              <a:buSzPts val="1800"/>
              <a:buChar char="•"/>
            </a:pPr>
            <a:r>
              <a:rPr lang="en-CA"/>
              <a:t>iMIS Expertise to help fill gap</a:t>
            </a:r>
            <a:endParaRPr/>
          </a:p>
          <a:p>
            <a:pPr marL="457200" lvl="0" indent="-342900" algn="l" rtl="0">
              <a:lnSpc>
                <a:spcPct val="115000"/>
              </a:lnSpc>
              <a:spcBef>
                <a:spcPts val="0"/>
              </a:spcBef>
              <a:spcAft>
                <a:spcPts val="0"/>
              </a:spcAft>
              <a:buSzPts val="1800"/>
              <a:buChar char="•"/>
            </a:pPr>
            <a:r>
              <a:rPr lang="en-CA"/>
              <a:t>Tailored Training</a:t>
            </a:r>
            <a:endParaRPr/>
          </a:p>
        </p:txBody>
      </p:sp>
      <p:sp>
        <p:nvSpPr>
          <p:cNvPr id="628" name="Google Shape;628;p51"/>
          <p:cNvSpPr/>
          <p:nvPr/>
        </p:nvSpPr>
        <p:spPr>
          <a:xfrm rot="-10182745">
            <a:off x="2436200" y="-1175999"/>
            <a:ext cx="7134822" cy="9910509"/>
          </a:xfrm>
          <a:custGeom>
            <a:avLst/>
            <a:gdLst/>
            <a:ahLst/>
            <a:cxnLst/>
            <a:rect l="l" t="t" r="r" b="b"/>
            <a:pathLst>
              <a:path w="4808302" h="4088666" extrusionOk="0">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0">
                <a:srgbClr val="8DA9DB">
                  <a:alpha val="0"/>
                </a:srgbClr>
              </a:gs>
              <a:gs pos="39000">
                <a:srgbClr val="8DA9DB">
                  <a:alpha val="0"/>
                </a:srgbClr>
              </a:gs>
              <a:gs pos="100000">
                <a:srgbClr val="2F5496">
                  <a:alpha val="25098"/>
                </a:srgbClr>
              </a:gs>
            </a:gsLst>
            <a:lin ang="18599929"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52"/>
          <p:cNvSpPr txBox="1">
            <a:spLocks noGrp="1"/>
          </p:cNvSpPr>
          <p:nvPr>
            <p:ph type="title"/>
          </p:nvPr>
        </p:nvSpPr>
        <p:spPr>
          <a:xfrm>
            <a:off x="838200" y="5065521"/>
            <a:ext cx="10515600" cy="1792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Font typeface="Calibri"/>
              <a:buNone/>
            </a:pPr>
            <a:r>
              <a:rPr lang="en-CA" b="1">
                <a:solidFill>
                  <a:srgbClr val="AB2A5E"/>
                </a:solidFill>
              </a:rPr>
              <a:t>In Short</a:t>
            </a:r>
            <a:endParaRPr b="1">
              <a:solidFill>
                <a:srgbClr val="AB2A5E"/>
              </a:solidFill>
            </a:endParaRPr>
          </a:p>
        </p:txBody>
      </p:sp>
      <p:sp>
        <p:nvSpPr>
          <p:cNvPr id="634" name="Google Shape;634;p5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CA"/>
              <a:t>36</a:t>
            </a:fld>
            <a:endParaRPr/>
          </a:p>
        </p:txBody>
      </p:sp>
      <p:pic>
        <p:nvPicPr>
          <p:cNvPr id="635" name="Google Shape;635;p52"/>
          <p:cNvPicPr preferRelativeResize="0"/>
          <p:nvPr/>
        </p:nvPicPr>
        <p:blipFill rotWithShape="1">
          <a:blip r:embed="rId3">
            <a:alphaModFix/>
          </a:blip>
          <a:srcRect/>
          <a:stretch/>
        </p:blipFill>
        <p:spPr>
          <a:xfrm>
            <a:off x="0" y="-10047"/>
            <a:ext cx="12219205" cy="5075582"/>
          </a:xfrm>
          <a:prstGeom prst="rect">
            <a:avLst/>
          </a:prstGeom>
          <a:noFill/>
          <a:ln>
            <a:noFill/>
          </a:ln>
        </p:spPr>
      </p:pic>
      <p:pic>
        <p:nvPicPr>
          <p:cNvPr id="636" name="Google Shape;636;p52"/>
          <p:cNvPicPr preferRelativeResize="0"/>
          <p:nvPr/>
        </p:nvPicPr>
        <p:blipFill rotWithShape="1">
          <a:blip r:embed="rId4">
            <a:alphaModFix/>
          </a:blip>
          <a:srcRect/>
          <a:stretch/>
        </p:blipFill>
        <p:spPr>
          <a:xfrm>
            <a:off x="8533142" y="5340626"/>
            <a:ext cx="2726390" cy="133351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1"/>
        <p:cNvGrpSpPr/>
        <p:nvPr/>
      </p:nvGrpSpPr>
      <p:grpSpPr>
        <a:xfrm>
          <a:off x="0" y="0"/>
          <a:ext cx="0" cy="0"/>
          <a:chOff x="0" y="0"/>
          <a:chExt cx="0" cy="0"/>
        </a:xfrm>
      </p:grpSpPr>
      <p:sp>
        <p:nvSpPr>
          <p:cNvPr id="642" name="Google Shape;642;p53"/>
          <p:cNvSpPr/>
          <p:nvPr/>
        </p:nvSpPr>
        <p:spPr>
          <a:xfrm>
            <a:off x="144780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3" name="Google Shape;643;p53"/>
          <p:cNvSpPr/>
          <p:nvPr/>
        </p:nvSpPr>
        <p:spPr>
          <a:xfrm>
            <a:off x="1" y="752347"/>
            <a:ext cx="12191999" cy="6105653"/>
          </a:xfrm>
          <a:custGeom>
            <a:avLst/>
            <a:gdLst/>
            <a:ahLst/>
            <a:cxnLst/>
            <a:rect l="l" t="t" r="r" b="b"/>
            <a:pathLst>
              <a:path w="12191999" h="6105653" extrusionOk="0">
                <a:moveTo>
                  <a:pt x="7538181" y="484"/>
                </a:moveTo>
                <a:cubicBezTo>
                  <a:pt x="7546999" y="-833"/>
                  <a:pt x="7557492" y="439"/>
                  <a:pt x="7569993" y="5527"/>
                </a:cubicBezTo>
                <a:cubicBezTo>
                  <a:pt x="7612855" y="22971"/>
                  <a:pt x="7598567" y="54953"/>
                  <a:pt x="7587853" y="84028"/>
                </a:cubicBezTo>
                <a:cubicBezTo>
                  <a:pt x="7559278" y="153806"/>
                  <a:pt x="7559278" y="229401"/>
                  <a:pt x="7559278" y="325347"/>
                </a:cubicBezTo>
                <a:cubicBezTo>
                  <a:pt x="7695009" y="243938"/>
                  <a:pt x="7652146" y="95658"/>
                  <a:pt x="7795021" y="25878"/>
                </a:cubicBezTo>
                <a:cubicBezTo>
                  <a:pt x="7820024" y="113102"/>
                  <a:pt x="7770018" y="179974"/>
                  <a:pt x="7759302" y="249752"/>
                </a:cubicBezTo>
                <a:cubicBezTo>
                  <a:pt x="7748587" y="313717"/>
                  <a:pt x="7773590" y="328254"/>
                  <a:pt x="7852171" y="313717"/>
                </a:cubicBezTo>
                <a:cubicBezTo>
                  <a:pt x="7973615" y="290457"/>
                  <a:pt x="8034337" y="325347"/>
                  <a:pt x="8002190" y="418385"/>
                </a:cubicBezTo>
                <a:cubicBezTo>
                  <a:pt x="7970043" y="505609"/>
                  <a:pt x="8016478" y="514331"/>
                  <a:pt x="8084343" y="491072"/>
                </a:cubicBezTo>
                <a:cubicBezTo>
                  <a:pt x="8184355" y="456182"/>
                  <a:pt x="8262937" y="493979"/>
                  <a:pt x="8348662" y="520146"/>
                </a:cubicBezTo>
                <a:cubicBezTo>
                  <a:pt x="8477249" y="560851"/>
                  <a:pt x="8541543" y="543406"/>
                  <a:pt x="8637984" y="459090"/>
                </a:cubicBezTo>
                <a:cubicBezTo>
                  <a:pt x="8691561" y="409663"/>
                  <a:pt x="8737996" y="360236"/>
                  <a:pt x="8784431" y="290457"/>
                </a:cubicBezTo>
                <a:cubicBezTo>
                  <a:pt x="8809434" y="450367"/>
                  <a:pt x="8895158" y="284642"/>
                  <a:pt x="8948737" y="339884"/>
                </a:cubicBezTo>
                <a:cubicBezTo>
                  <a:pt x="8970168" y="453274"/>
                  <a:pt x="8798717" y="543406"/>
                  <a:pt x="8848725" y="697501"/>
                </a:cubicBezTo>
                <a:cubicBezTo>
                  <a:pt x="8995171" y="511424"/>
                  <a:pt x="9041606" y="302087"/>
                  <a:pt x="9238059" y="165437"/>
                </a:cubicBezTo>
                <a:cubicBezTo>
                  <a:pt x="9280921" y="197419"/>
                  <a:pt x="9238059" y="229401"/>
                  <a:pt x="9255919" y="255567"/>
                </a:cubicBezTo>
                <a:cubicBezTo>
                  <a:pt x="9266634" y="255567"/>
                  <a:pt x="9198767" y="560851"/>
                  <a:pt x="9477374" y="578295"/>
                </a:cubicBezTo>
                <a:cubicBezTo>
                  <a:pt x="9477374" y="584110"/>
                  <a:pt x="9477374" y="589925"/>
                  <a:pt x="9488091" y="595740"/>
                </a:cubicBezTo>
                <a:cubicBezTo>
                  <a:pt x="9527380" y="627722"/>
                  <a:pt x="9620249" y="598648"/>
                  <a:pt x="9627393" y="650981"/>
                </a:cubicBezTo>
                <a:cubicBezTo>
                  <a:pt x="9634537" y="709131"/>
                  <a:pt x="9666684" y="764373"/>
                  <a:pt x="9648824" y="825429"/>
                </a:cubicBezTo>
                <a:cubicBezTo>
                  <a:pt x="9634537" y="871948"/>
                  <a:pt x="9616678" y="921374"/>
                  <a:pt x="9616678" y="970802"/>
                </a:cubicBezTo>
                <a:cubicBezTo>
                  <a:pt x="9616678" y="1023136"/>
                  <a:pt x="9495233" y="1095822"/>
                  <a:pt x="9655968" y="1127805"/>
                </a:cubicBezTo>
                <a:cubicBezTo>
                  <a:pt x="9663111" y="1127805"/>
                  <a:pt x="9645252" y="1217935"/>
                  <a:pt x="9638109" y="1267362"/>
                </a:cubicBezTo>
                <a:cubicBezTo>
                  <a:pt x="9630965" y="1308066"/>
                  <a:pt x="9598818" y="1357494"/>
                  <a:pt x="9663111" y="1386568"/>
                </a:cubicBezTo>
                <a:cubicBezTo>
                  <a:pt x="9702403" y="1401105"/>
                  <a:pt x="9773840" y="1331326"/>
                  <a:pt x="9780984" y="1270269"/>
                </a:cubicBezTo>
                <a:cubicBezTo>
                  <a:pt x="9788127" y="1215028"/>
                  <a:pt x="9795271" y="1159787"/>
                  <a:pt x="9780984" y="1107452"/>
                </a:cubicBezTo>
                <a:cubicBezTo>
                  <a:pt x="9763125" y="1043488"/>
                  <a:pt x="9791699" y="1008598"/>
                  <a:pt x="9855993" y="991154"/>
                </a:cubicBezTo>
                <a:cubicBezTo>
                  <a:pt x="9923858" y="970802"/>
                  <a:pt x="9959577" y="933005"/>
                  <a:pt x="9991724" y="880670"/>
                </a:cubicBezTo>
                <a:cubicBezTo>
                  <a:pt x="10070305" y="752742"/>
                  <a:pt x="10163174" y="630630"/>
                  <a:pt x="10209609" y="491071"/>
                </a:cubicBezTo>
                <a:cubicBezTo>
                  <a:pt x="10216753" y="464905"/>
                  <a:pt x="10231040" y="432923"/>
                  <a:pt x="10291762" y="421292"/>
                </a:cubicBezTo>
                <a:cubicBezTo>
                  <a:pt x="10198893" y="799262"/>
                  <a:pt x="9959577" y="1142341"/>
                  <a:pt x="9973865" y="1531941"/>
                </a:cubicBezTo>
                <a:cubicBezTo>
                  <a:pt x="10048874" y="1427272"/>
                  <a:pt x="10052446" y="1302252"/>
                  <a:pt x="10106024" y="1188861"/>
                </a:cubicBezTo>
                <a:cubicBezTo>
                  <a:pt x="10145315" y="1270269"/>
                  <a:pt x="10102453" y="1345863"/>
                  <a:pt x="10081022" y="1421458"/>
                </a:cubicBezTo>
                <a:cubicBezTo>
                  <a:pt x="10063162" y="1485421"/>
                  <a:pt x="10059590" y="1543570"/>
                  <a:pt x="10170318" y="1549385"/>
                </a:cubicBezTo>
                <a:cubicBezTo>
                  <a:pt x="10181034" y="1549385"/>
                  <a:pt x="10188178" y="1549385"/>
                  <a:pt x="10198893" y="1549385"/>
                </a:cubicBezTo>
                <a:cubicBezTo>
                  <a:pt x="10245327" y="1526126"/>
                  <a:pt x="10266759" y="1494144"/>
                  <a:pt x="10281046" y="1453439"/>
                </a:cubicBezTo>
                <a:cubicBezTo>
                  <a:pt x="10288190" y="1430180"/>
                  <a:pt x="10302477" y="1398198"/>
                  <a:pt x="10334625" y="1398198"/>
                </a:cubicBezTo>
                <a:cubicBezTo>
                  <a:pt x="10456068" y="1401105"/>
                  <a:pt x="10491787" y="1322604"/>
                  <a:pt x="10527506" y="1247010"/>
                </a:cubicBezTo>
                <a:cubicBezTo>
                  <a:pt x="10588228" y="1287714"/>
                  <a:pt x="10545365" y="1322604"/>
                  <a:pt x="10548937" y="1354586"/>
                </a:cubicBezTo>
                <a:cubicBezTo>
                  <a:pt x="10552509" y="1374938"/>
                  <a:pt x="10556080" y="1395290"/>
                  <a:pt x="10588228" y="1395290"/>
                </a:cubicBezTo>
                <a:cubicBezTo>
                  <a:pt x="10613230" y="1395290"/>
                  <a:pt x="10645378" y="1386568"/>
                  <a:pt x="10645378" y="1366216"/>
                </a:cubicBezTo>
                <a:cubicBezTo>
                  <a:pt x="10648949" y="1238288"/>
                  <a:pt x="10820400" y="1165601"/>
                  <a:pt x="10820400" y="1031858"/>
                </a:cubicBezTo>
                <a:cubicBezTo>
                  <a:pt x="10820400" y="950449"/>
                  <a:pt x="10916840" y="1072563"/>
                  <a:pt x="10956131" y="1005691"/>
                </a:cubicBezTo>
                <a:cubicBezTo>
                  <a:pt x="10966847" y="991154"/>
                  <a:pt x="10981133" y="1046395"/>
                  <a:pt x="10977562" y="1069655"/>
                </a:cubicBezTo>
                <a:cubicBezTo>
                  <a:pt x="10973991" y="1092915"/>
                  <a:pt x="10948987" y="1113267"/>
                  <a:pt x="10966847" y="1142341"/>
                </a:cubicBezTo>
                <a:cubicBezTo>
                  <a:pt x="11031140" y="1156879"/>
                  <a:pt x="11056143" y="1119081"/>
                  <a:pt x="11074003" y="1084192"/>
                </a:cubicBezTo>
                <a:cubicBezTo>
                  <a:pt x="11116865" y="1008598"/>
                  <a:pt x="11166871" y="933005"/>
                  <a:pt x="11181159" y="848688"/>
                </a:cubicBezTo>
                <a:cubicBezTo>
                  <a:pt x="11184730" y="819614"/>
                  <a:pt x="11202590" y="802169"/>
                  <a:pt x="11238309" y="805077"/>
                </a:cubicBezTo>
                <a:cubicBezTo>
                  <a:pt x="11284744" y="810891"/>
                  <a:pt x="11270456" y="839966"/>
                  <a:pt x="11266884" y="863226"/>
                </a:cubicBezTo>
                <a:cubicBezTo>
                  <a:pt x="11263312" y="877763"/>
                  <a:pt x="11252596" y="892300"/>
                  <a:pt x="11277600" y="906838"/>
                </a:cubicBezTo>
                <a:cubicBezTo>
                  <a:pt x="11531203" y="566666"/>
                  <a:pt x="11516915" y="386403"/>
                  <a:pt x="11724084" y="5527"/>
                </a:cubicBezTo>
                <a:cubicBezTo>
                  <a:pt x="11763375" y="89842"/>
                  <a:pt x="11734800" y="150899"/>
                  <a:pt x="11727656" y="209048"/>
                </a:cubicBezTo>
                <a:cubicBezTo>
                  <a:pt x="11709796" y="354421"/>
                  <a:pt x="11677649" y="264290"/>
                  <a:pt x="11656218" y="409663"/>
                </a:cubicBezTo>
                <a:cubicBezTo>
                  <a:pt x="11645503" y="479442"/>
                  <a:pt x="11609784" y="543406"/>
                  <a:pt x="11666934" y="621907"/>
                </a:cubicBezTo>
                <a:cubicBezTo>
                  <a:pt x="11706225" y="674241"/>
                  <a:pt x="11663362" y="758557"/>
                  <a:pt x="11631215" y="822521"/>
                </a:cubicBezTo>
                <a:cubicBezTo>
                  <a:pt x="11602640" y="874856"/>
                  <a:pt x="11595497" y="927190"/>
                  <a:pt x="11631215" y="996969"/>
                </a:cubicBezTo>
                <a:cubicBezTo>
                  <a:pt x="11652646" y="933005"/>
                  <a:pt x="11670505" y="883578"/>
                  <a:pt x="11684793" y="834151"/>
                </a:cubicBezTo>
                <a:cubicBezTo>
                  <a:pt x="11695509" y="793447"/>
                  <a:pt x="11720512" y="770187"/>
                  <a:pt x="11774090" y="773095"/>
                </a:cubicBezTo>
                <a:cubicBezTo>
                  <a:pt x="11802665" y="773095"/>
                  <a:pt x="11841956" y="764373"/>
                  <a:pt x="11856243" y="793447"/>
                </a:cubicBezTo>
                <a:cubicBezTo>
                  <a:pt x="11870531" y="816706"/>
                  <a:pt x="11856243" y="848688"/>
                  <a:pt x="11831240" y="860319"/>
                </a:cubicBezTo>
                <a:cubicBezTo>
                  <a:pt x="11784806" y="874856"/>
                  <a:pt x="11741944" y="889393"/>
                  <a:pt x="11738371" y="938820"/>
                </a:cubicBezTo>
                <a:cubicBezTo>
                  <a:pt x="11731228" y="1005691"/>
                  <a:pt x="11759802" y="967894"/>
                  <a:pt x="11795521" y="956264"/>
                </a:cubicBezTo>
                <a:cubicBezTo>
                  <a:pt x="11834812" y="944634"/>
                  <a:pt x="11845527" y="979524"/>
                  <a:pt x="11838384" y="1002784"/>
                </a:cubicBezTo>
                <a:cubicBezTo>
                  <a:pt x="11806237" y="1090007"/>
                  <a:pt x="11863387" y="1180138"/>
                  <a:pt x="11816952" y="1270269"/>
                </a:cubicBezTo>
                <a:cubicBezTo>
                  <a:pt x="11931252" y="1247010"/>
                  <a:pt x="11981259" y="1197583"/>
                  <a:pt x="11999118" y="1092915"/>
                </a:cubicBezTo>
                <a:cubicBezTo>
                  <a:pt x="12002690" y="1055118"/>
                  <a:pt x="11995547" y="1014413"/>
                  <a:pt x="12027693" y="979524"/>
                </a:cubicBezTo>
                <a:cubicBezTo>
                  <a:pt x="12045553" y="959172"/>
                  <a:pt x="12066984" y="938820"/>
                  <a:pt x="12102703" y="953357"/>
                </a:cubicBezTo>
                <a:cubicBezTo>
                  <a:pt x="12127705" y="962080"/>
                  <a:pt x="12127705" y="985338"/>
                  <a:pt x="12120562" y="1005691"/>
                </a:cubicBezTo>
                <a:cubicBezTo>
                  <a:pt x="12081272" y="1090007"/>
                  <a:pt x="12070555" y="1180138"/>
                  <a:pt x="12056268" y="1267362"/>
                </a:cubicBezTo>
                <a:cubicBezTo>
                  <a:pt x="12052697" y="1281899"/>
                  <a:pt x="12045553" y="1296437"/>
                  <a:pt x="12081272" y="1310974"/>
                </a:cubicBezTo>
                <a:cubicBezTo>
                  <a:pt x="12113418" y="1209213"/>
                  <a:pt x="12156280" y="1110359"/>
                  <a:pt x="12191999" y="1008598"/>
                </a:cubicBezTo>
                <a:lnTo>
                  <a:pt x="12191999" y="6105653"/>
                </a:lnTo>
                <a:lnTo>
                  <a:pt x="0" y="6105653"/>
                </a:lnTo>
                <a:lnTo>
                  <a:pt x="0" y="927116"/>
                </a:lnTo>
                <a:lnTo>
                  <a:pt x="61930" y="902578"/>
                </a:lnTo>
                <a:cubicBezTo>
                  <a:pt x="91454" y="894128"/>
                  <a:pt x="122931" y="887949"/>
                  <a:pt x="155971" y="883588"/>
                </a:cubicBezTo>
                <a:cubicBezTo>
                  <a:pt x="223837" y="877773"/>
                  <a:pt x="245268" y="839976"/>
                  <a:pt x="277414" y="802179"/>
                </a:cubicBezTo>
                <a:cubicBezTo>
                  <a:pt x="388143" y="674251"/>
                  <a:pt x="488155" y="537601"/>
                  <a:pt x="638174" y="430025"/>
                </a:cubicBezTo>
                <a:cubicBezTo>
                  <a:pt x="620315" y="555046"/>
                  <a:pt x="520302" y="653899"/>
                  <a:pt x="477440" y="784735"/>
                </a:cubicBezTo>
                <a:cubicBezTo>
                  <a:pt x="641746" y="680066"/>
                  <a:pt x="727471" y="543415"/>
                  <a:pt x="827483" y="418395"/>
                </a:cubicBezTo>
                <a:cubicBezTo>
                  <a:pt x="873917" y="360246"/>
                  <a:pt x="931068" y="307912"/>
                  <a:pt x="956071" y="241040"/>
                </a:cubicBezTo>
                <a:cubicBezTo>
                  <a:pt x="961429" y="223595"/>
                  <a:pt x="972814" y="196338"/>
                  <a:pt x="999268" y="192386"/>
                </a:cubicBezTo>
                <a:cubicBezTo>
                  <a:pt x="1008086" y="191069"/>
                  <a:pt x="1018579" y="192341"/>
                  <a:pt x="1031080" y="197429"/>
                </a:cubicBezTo>
                <a:cubicBezTo>
                  <a:pt x="1073942" y="214873"/>
                  <a:pt x="1059654" y="246855"/>
                  <a:pt x="1048940" y="275930"/>
                </a:cubicBezTo>
                <a:cubicBezTo>
                  <a:pt x="1020365" y="345708"/>
                  <a:pt x="1020365" y="421303"/>
                  <a:pt x="1020365" y="517249"/>
                </a:cubicBezTo>
                <a:cubicBezTo>
                  <a:pt x="1156096" y="435840"/>
                  <a:pt x="1113233" y="287560"/>
                  <a:pt x="1256108" y="217780"/>
                </a:cubicBezTo>
                <a:cubicBezTo>
                  <a:pt x="1281111" y="305004"/>
                  <a:pt x="1231105" y="371876"/>
                  <a:pt x="1220389" y="441654"/>
                </a:cubicBezTo>
                <a:cubicBezTo>
                  <a:pt x="1209674" y="505619"/>
                  <a:pt x="1234677" y="520156"/>
                  <a:pt x="1313258" y="505619"/>
                </a:cubicBezTo>
                <a:cubicBezTo>
                  <a:pt x="1434702" y="482359"/>
                  <a:pt x="1495424" y="517249"/>
                  <a:pt x="1463277" y="610287"/>
                </a:cubicBezTo>
                <a:cubicBezTo>
                  <a:pt x="1431130" y="697511"/>
                  <a:pt x="1477565" y="706233"/>
                  <a:pt x="1545430" y="682974"/>
                </a:cubicBezTo>
                <a:cubicBezTo>
                  <a:pt x="1645442" y="648084"/>
                  <a:pt x="1724024" y="685881"/>
                  <a:pt x="1809749" y="712048"/>
                </a:cubicBezTo>
                <a:cubicBezTo>
                  <a:pt x="1938336" y="752753"/>
                  <a:pt x="2002630" y="735308"/>
                  <a:pt x="2099071" y="650992"/>
                </a:cubicBezTo>
                <a:cubicBezTo>
                  <a:pt x="2152648" y="601565"/>
                  <a:pt x="2199083" y="552138"/>
                  <a:pt x="2245518" y="482359"/>
                </a:cubicBezTo>
                <a:cubicBezTo>
                  <a:pt x="2270521" y="642269"/>
                  <a:pt x="2356245" y="476544"/>
                  <a:pt x="2409824" y="531786"/>
                </a:cubicBezTo>
                <a:cubicBezTo>
                  <a:pt x="2431255" y="645176"/>
                  <a:pt x="2259804" y="735308"/>
                  <a:pt x="2309812" y="889403"/>
                </a:cubicBezTo>
                <a:cubicBezTo>
                  <a:pt x="2456258" y="703326"/>
                  <a:pt x="2502693" y="493989"/>
                  <a:pt x="2699146" y="357339"/>
                </a:cubicBezTo>
                <a:cubicBezTo>
                  <a:pt x="2742008" y="389321"/>
                  <a:pt x="2699146" y="421303"/>
                  <a:pt x="2717006" y="447469"/>
                </a:cubicBezTo>
                <a:cubicBezTo>
                  <a:pt x="2727721" y="447469"/>
                  <a:pt x="2659854" y="752753"/>
                  <a:pt x="2938461" y="770197"/>
                </a:cubicBezTo>
                <a:cubicBezTo>
                  <a:pt x="2938461" y="776012"/>
                  <a:pt x="2938461" y="781827"/>
                  <a:pt x="2949178" y="787642"/>
                </a:cubicBezTo>
                <a:cubicBezTo>
                  <a:pt x="2988467" y="819624"/>
                  <a:pt x="3081336" y="790550"/>
                  <a:pt x="3088480" y="842883"/>
                </a:cubicBezTo>
                <a:cubicBezTo>
                  <a:pt x="3095624" y="901033"/>
                  <a:pt x="3127771" y="956275"/>
                  <a:pt x="3109911" y="1017331"/>
                </a:cubicBezTo>
                <a:cubicBezTo>
                  <a:pt x="3095624" y="1063850"/>
                  <a:pt x="3077765" y="1113276"/>
                  <a:pt x="3077765" y="1162704"/>
                </a:cubicBezTo>
                <a:cubicBezTo>
                  <a:pt x="3077765" y="1215038"/>
                  <a:pt x="2956320" y="1287724"/>
                  <a:pt x="3117055" y="1319707"/>
                </a:cubicBezTo>
                <a:cubicBezTo>
                  <a:pt x="3124198" y="1319707"/>
                  <a:pt x="3106339" y="1409837"/>
                  <a:pt x="3099196" y="1459264"/>
                </a:cubicBezTo>
                <a:cubicBezTo>
                  <a:pt x="3092052" y="1499968"/>
                  <a:pt x="3059905" y="1549396"/>
                  <a:pt x="3124198" y="1578470"/>
                </a:cubicBezTo>
                <a:cubicBezTo>
                  <a:pt x="3163490" y="1593007"/>
                  <a:pt x="3234927" y="1523228"/>
                  <a:pt x="3242071" y="1462171"/>
                </a:cubicBezTo>
                <a:cubicBezTo>
                  <a:pt x="3249214" y="1406930"/>
                  <a:pt x="3256358" y="1351689"/>
                  <a:pt x="3242071" y="1299354"/>
                </a:cubicBezTo>
                <a:cubicBezTo>
                  <a:pt x="3224212" y="1235390"/>
                  <a:pt x="3252786" y="1200500"/>
                  <a:pt x="3317080" y="1183056"/>
                </a:cubicBezTo>
                <a:cubicBezTo>
                  <a:pt x="3384945" y="1162704"/>
                  <a:pt x="3420664" y="1124907"/>
                  <a:pt x="3452811" y="1072572"/>
                </a:cubicBezTo>
                <a:cubicBezTo>
                  <a:pt x="3531392" y="944644"/>
                  <a:pt x="3624261" y="822532"/>
                  <a:pt x="3670696" y="682973"/>
                </a:cubicBezTo>
                <a:cubicBezTo>
                  <a:pt x="3677840" y="656807"/>
                  <a:pt x="3692127" y="624825"/>
                  <a:pt x="3752849" y="613194"/>
                </a:cubicBezTo>
                <a:cubicBezTo>
                  <a:pt x="3659980" y="991164"/>
                  <a:pt x="3420664" y="1334243"/>
                  <a:pt x="3434952" y="1723843"/>
                </a:cubicBezTo>
                <a:cubicBezTo>
                  <a:pt x="3509961" y="1619174"/>
                  <a:pt x="3513533" y="1494154"/>
                  <a:pt x="3567111" y="1380763"/>
                </a:cubicBezTo>
                <a:cubicBezTo>
                  <a:pt x="3606402" y="1462171"/>
                  <a:pt x="3563540" y="1537765"/>
                  <a:pt x="3542109" y="1613360"/>
                </a:cubicBezTo>
                <a:cubicBezTo>
                  <a:pt x="3524249" y="1677323"/>
                  <a:pt x="3520677" y="1735472"/>
                  <a:pt x="3631405" y="1741287"/>
                </a:cubicBezTo>
                <a:cubicBezTo>
                  <a:pt x="3642121" y="1741287"/>
                  <a:pt x="3649265" y="1741287"/>
                  <a:pt x="3659980" y="1741287"/>
                </a:cubicBezTo>
                <a:cubicBezTo>
                  <a:pt x="3706414" y="1718028"/>
                  <a:pt x="3727846" y="1686046"/>
                  <a:pt x="3742133" y="1645341"/>
                </a:cubicBezTo>
                <a:cubicBezTo>
                  <a:pt x="3749277" y="1622082"/>
                  <a:pt x="3763564" y="1590100"/>
                  <a:pt x="3795712" y="1590100"/>
                </a:cubicBezTo>
                <a:cubicBezTo>
                  <a:pt x="3917155" y="1593007"/>
                  <a:pt x="3952874" y="1514506"/>
                  <a:pt x="3988593" y="1438912"/>
                </a:cubicBezTo>
                <a:cubicBezTo>
                  <a:pt x="4049315" y="1479616"/>
                  <a:pt x="4006452" y="1514506"/>
                  <a:pt x="4010024" y="1546488"/>
                </a:cubicBezTo>
                <a:cubicBezTo>
                  <a:pt x="4013596" y="1566840"/>
                  <a:pt x="4017167" y="1587192"/>
                  <a:pt x="4049315" y="1587192"/>
                </a:cubicBezTo>
                <a:cubicBezTo>
                  <a:pt x="4074317" y="1587192"/>
                  <a:pt x="4106465" y="1578470"/>
                  <a:pt x="4106465" y="1558118"/>
                </a:cubicBezTo>
                <a:cubicBezTo>
                  <a:pt x="4110036" y="1430190"/>
                  <a:pt x="4281487" y="1357503"/>
                  <a:pt x="4281487" y="1223760"/>
                </a:cubicBezTo>
                <a:cubicBezTo>
                  <a:pt x="4281487" y="1142351"/>
                  <a:pt x="4377927" y="1264465"/>
                  <a:pt x="4417219" y="1197593"/>
                </a:cubicBezTo>
                <a:cubicBezTo>
                  <a:pt x="4427935" y="1183056"/>
                  <a:pt x="4442220" y="1238297"/>
                  <a:pt x="4438649" y="1261557"/>
                </a:cubicBezTo>
                <a:cubicBezTo>
                  <a:pt x="4435078" y="1284817"/>
                  <a:pt x="4410074" y="1305169"/>
                  <a:pt x="4427935" y="1334243"/>
                </a:cubicBezTo>
                <a:cubicBezTo>
                  <a:pt x="4492228" y="1348781"/>
                  <a:pt x="4517230" y="1310983"/>
                  <a:pt x="4535090" y="1276094"/>
                </a:cubicBezTo>
                <a:cubicBezTo>
                  <a:pt x="4577952" y="1200500"/>
                  <a:pt x="4627958" y="1124907"/>
                  <a:pt x="4642246" y="1040590"/>
                </a:cubicBezTo>
                <a:cubicBezTo>
                  <a:pt x="4645817" y="1011516"/>
                  <a:pt x="4663677" y="994071"/>
                  <a:pt x="4699396" y="996979"/>
                </a:cubicBezTo>
                <a:cubicBezTo>
                  <a:pt x="4745832" y="1002793"/>
                  <a:pt x="4731544" y="1031868"/>
                  <a:pt x="4727971" y="1055128"/>
                </a:cubicBezTo>
                <a:cubicBezTo>
                  <a:pt x="4724399" y="1069665"/>
                  <a:pt x="4713683" y="1084202"/>
                  <a:pt x="4738688" y="1098740"/>
                </a:cubicBezTo>
                <a:cubicBezTo>
                  <a:pt x="4992291" y="758568"/>
                  <a:pt x="4978002" y="578305"/>
                  <a:pt x="5185172" y="197429"/>
                </a:cubicBezTo>
                <a:cubicBezTo>
                  <a:pt x="5224462" y="281744"/>
                  <a:pt x="5195887" y="342801"/>
                  <a:pt x="5188744" y="400950"/>
                </a:cubicBezTo>
                <a:cubicBezTo>
                  <a:pt x="5170883" y="546323"/>
                  <a:pt x="5138736" y="456192"/>
                  <a:pt x="5117306" y="601565"/>
                </a:cubicBezTo>
                <a:cubicBezTo>
                  <a:pt x="5106590" y="671344"/>
                  <a:pt x="5070871" y="735308"/>
                  <a:pt x="5128021" y="813809"/>
                </a:cubicBezTo>
                <a:cubicBezTo>
                  <a:pt x="5167312" y="866143"/>
                  <a:pt x="5124450" y="950459"/>
                  <a:pt x="5092302" y="1014423"/>
                </a:cubicBezTo>
                <a:cubicBezTo>
                  <a:pt x="5063727" y="1066758"/>
                  <a:pt x="5056585" y="1119092"/>
                  <a:pt x="5092302" y="1188871"/>
                </a:cubicBezTo>
                <a:cubicBezTo>
                  <a:pt x="5113734" y="1124907"/>
                  <a:pt x="5131592" y="1075480"/>
                  <a:pt x="5145880" y="1026053"/>
                </a:cubicBezTo>
                <a:cubicBezTo>
                  <a:pt x="5156596" y="985349"/>
                  <a:pt x="5181600" y="962089"/>
                  <a:pt x="5235177" y="964997"/>
                </a:cubicBezTo>
                <a:cubicBezTo>
                  <a:pt x="5263752" y="964997"/>
                  <a:pt x="5303044" y="956275"/>
                  <a:pt x="5317331" y="985349"/>
                </a:cubicBezTo>
                <a:cubicBezTo>
                  <a:pt x="5331618" y="1008608"/>
                  <a:pt x="5317331" y="1040590"/>
                  <a:pt x="5292327" y="1052221"/>
                </a:cubicBezTo>
                <a:cubicBezTo>
                  <a:pt x="5245894" y="1066758"/>
                  <a:pt x="5203031" y="1081295"/>
                  <a:pt x="5199458" y="1130722"/>
                </a:cubicBezTo>
                <a:cubicBezTo>
                  <a:pt x="5192315" y="1197593"/>
                  <a:pt x="5220889" y="1159796"/>
                  <a:pt x="5256608" y="1148166"/>
                </a:cubicBezTo>
                <a:cubicBezTo>
                  <a:pt x="5295899" y="1136536"/>
                  <a:pt x="5306616" y="1171426"/>
                  <a:pt x="5299471" y="1194686"/>
                </a:cubicBezTo>
                <a:cubicBezTo>
                  <a:pt x="5267324" y="1281909"/>
                  <a:pt x="5324474" y="1372040"/>
                  <a:pt x="5278039" y="1462171"/>
                </a:cubicBezTo>
                <a:cubicBezTo>
                  <a:pt x="5392339" y="1438912"/>
                  <a:pt x="5442347" y="1389485"/>
                  <a:pt x="5460205" y="1284817"/>
                </a:cubicBezTo>
                <a:cubicBezTo>
                  <a:pt x="5463777" y="1247020"/>
                  <a:pt x="5456634" y="1206315"/>
                  <a:pt x="5488780" y="1171426"/>
                </a:cubicBezTo>
                <a:cubicBezTo>
                  <a:pt x="5502175" y="1156162"/>
                  <a:pt x="5517579" y="1140898"/>
                  <a:pt x="5539513" y="1140353"/>
                </a:cubicBezTo>
                <a:lnTo>
                  <a:pt x="5552720" y="1143022"/>
                </a:lnTo>
                <a:lnTo>
                  <a:pt x="5574208" y="1115811"/>
                </a:lnTo>
                <a:cubicBezTo>
                  <a:pt x="5609034" y="1085646"/>
                  <a:pt x="5659040" y="1068202"/>
                  <a:pt x="5734050" y="1075470"/>
                </a:cubicBezTo>
                <a:cubicBezTo>
                  <a:pt x="5776912" y="1078377"/>
                  <a:pt x="5809058" y="1055118"/>
                  <a:pt x="5798343" y="1020228"/>
                </a:cubicBezTo>
                <a:cubicBezTo>
                  <a:pt x="5776912" y="953357"/>
                  <a:pt x="5837634" y="921375"/>
                  <a:pt x="5884068" y="883578"/>
                </a:cubicBezTo>
                <a:cubicBezTo>
                  <a:pt x="5966221" y="816706"/>
                  <a:pt x="6051947" y="752742"/>
                  <a:pt x="6066234" y="645166"/>
                </a:cubicBezTo>
                <a:cubicBezTo>
                  <a:pt x="6130528" y="665519"/>
                  <a:pt x="6123384" y="700408"/>
                  <a:pt x="6109096" y="732391"/>
                </a:cubicBezTo>
                <a:cubicBezTo>
                  <a:pt x="6073377" y="816706"/>
                  <a:pt x="6034087" y="901023"/>
                  <a:pt x="5998368" y="985338"/>
                </a:cubicBezTo>
                <a:cubicBezTo>
                  <a:pt x="5976937" y="1040581"/>
                  <a:pt x="5944790" y="1095822"/>
                  <a:pt x="5969793" y="1168509"/>
                </a:cubicBezTo>
                <a:cubicBezTo>
                  <a:pt x="6098380" y="1104545"/>
                  <a:pt x="6123384" y="996969"/>
                  <a:pt x="6162674" y="909745"/>
                </a:cubicBezTo>
                <a:cubicBezTo>
                  <a:pt x="6212681" y="802169"/>
                  <a:pt x="6305549" y="738205"/>
                  <a:pt x="6412705" y="659704"/>
                </a:cubicBezTo>
                <a:cubicBezTo>
                  <a:pt x="6441280" y="738205"/>
                  <a:pt x="6362699" y="787632"/>
                  <a:pt x="6366271" y="851596"/>
                </a:cubicBezTo>
                <a:cubicBezTo>
                  <a:pt x="6376987" y="854503"/>
                  <a:pt x="6398418" y="860319"/>
                  <a:pt x="6398418" y="860319"/>
                </a:cubicBezTo>
                <a:cubicBezTo>
                  <a:pt x="6455568" y="755650"/>
                  <a:pt x="6562724" y="709131"/>
                  <a:pt x="6694884" y="691686"/>
                </a:cubicBezTo>
                <a:cubicBezTo>
                  <a:pt x="6762750" y="685871"/>
                  <a:pt x="6784181" y="648074"/>
                  <a:pt x="6816327" y="610277"/>
                </a:cubicBezTo>
                <a:cubicBezTo>
                  <a:pt x="6927056" y="482349"/>
                  <a:pt x="7027068" y="345699"/>
                  <a:pt x="7177087" y="238123"/>
                </a:cubicBezTo>
                <a:cubicBezTo>
                  <a:pt x="7159228" y="363144"/>
                  <a:pt x="7059215" y="461997"/>
                  <a:pt x="7016353" y="592833"/>
                </a:cubicBezTo>
                <a:cubicBezTo>
                  <a:pt x="7180659" y="488164"/>
                  <a:pt x="7266384" y="351513"/>
                  <a:pt x="7366396" y="226493"/>
                </a:cubicBezTo>
                <a:cubicBezTo>
                  <a:pt x="7412830" y="168344"/>
                  <a:pt x="7469981" y="116010"/>
                  <a:pt x="7494984" y="49138"/>
                </a:cubicBezTo>
                <a:cubicBezTo>
                  <a:pt x="7500342" y="31693"/>
                  <a:pt x="7511727" y="4436"/>
                  <a:pt x="7538181" y="484"/>
                </a:cubicBezTo>
                <a:close/>
              </a:path>
            </a:pathLst>
          </a:custGeom>
          <a:solidFill>
            <a:schemeClr val="lt2">
              <a:alpha val="4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nvGrpSpPr>
          <p:cNvPr id="644" name="Google Shape;644;p53"/>
          <p:cNvGrpSpPr/>
          <p:nvPr/>
        </p:nvGrpSpPr>
        <p:grpSpPr>
          <a:xfrm>
            <a:off x="2591256" y="1597900"/>
            <a:ext cx="5452971" cy="4088612"/>
            <a:chOff x="946188" y="211"/>
            <a:chExt cx="5452971" cy="4088612"/>
          </a:xfrm>
        </p:grpSpPr>
        <p:sp>
          <p:nvSpPr>
            <p:cNvPr id="645" name="Google Shape;645;p53"/>
            <p:cNvSpPr/>
            <p:nvPr/>
          </p:nvSpPr>
          <p:spPr>
            <a:xfrm rot="10800000">
              <a:off x="1514556" y="211"/>
              <a:ext cx="4884600" cy="1136700"/>
            </a:xfrm>
            <a:prstGeom prst="homePlate">
              <a:avLst>
                <a:gd name="adj" fmla="val 50000"/>
              </a:avLst>
            </a:prstGeom>
            <a:solidFill>
              <a:srgbClr val="052A4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53"/>
            <p:cNvSpPr txBox="1"/>
            <p:nvPr/>
          </p:nvSpPr>
          <p:spPr>
            <a:xfrm>
              <a:off x="1798659" y="284"/>
              <a:ext cx="4600500" cy="1136700"/>
            </a:xfrm>
            <a:prstGeom prst="rect">
              <a:avLst/>
            </a:prstGeom>
            <a:noFill/>
            <a:ln>
              <a:noFill/>
            </a:ln>
          </p:spPr>
          <p:txBody>
            <a:bodyPr spcFirstLastPara="1" wrap="square" lIns="501200" tIns="106675" rIns="199125" bIns="106675" anchor="t" anchorCtr="0">
              <a:noAutofit/>
            </a:bodyPr>
            <a:lstStyle/>
            <a:p>
              <a:pPr marL="0" marR="0" lvl="0" indent="0" algn="l" rtl="0">
                <a:lnSpc>
                  <a:spcPct val="90000"/>
                </a:lnSpc>
                <a:spcBef>
                  <a:spcPts val="0"/>
                </a:spcBef>
                <a:spcAft>
                  <a:spcPts val="0"/>
                </a:spcAft>
                <a:buClr>
                  <a:schemeClr val="lt1"/>
                </a:buClr>
                <a:buSzPts val="2800"/>
                <a:buFont typeface="Calibri"/>
                <a:buNone/>
              </a:pPr>
              <a:r>
                <a:rPr lang="en-CA" sz="2800">
                  <a:solidFill>
                    <a:schemeClr val="lt1"/>
                  </a:solidFill>
                  <a:latin typeface="Calibri"/>
                  <a:ea typeface="Calibri"/>
                  <a:cs typeface="Calibri"/>
                  <a:sym typeface="Calibri"/>
                </a:rPr>
                <a:t>Analyse</a:t>
              </a:r>
              <a:endParaRPr/>
            </a:p>
            <a:p>
              <a:pPr marL="228600" marR="0" lvl="1" indent="-228600" algn="l" rtl="0">
                <a:lnSpc>
                  <a:spcPct val="90000"/>
                </a:lnSpc>
                <a:spcBef>
                  <a:spcPts val="980"/>
                </a:spcBef>
                <a:spcAft>
                  <a:spcPts val="0"/>
                </a:spcAft>
                <a:buClr>
                  <a:schemeClr val="lt1"/>
                </a:buClr>
                <a:buSzPts val="2200"/>
                <a:buFont typeface="Calibri"/>
                <a:buChar char="•"/>
              </a:pPr>
              <a:r>
                <a:rPr lang="en-CA" sz="2200" b="0" i="0" u="none" strike="noStrike" cap="none">
                  <a:solidFill>
                    <a:schemeClr val="lt1"/>
                  </a:solidFill>
                  <a:latin typeface="Calibri"/>
                  <a:ea typeface="Calibri"/>
                  <a:cs typeface="Calibri"/>
                  <a:sym typeface="Calibri"/>
                </a:rPr>
                <a:t>Cloud Audit / Review</a:t>
              </a:r>
              <a:endParaRPr/>
            </a:p>
          </p:txBody>
        </p:sp>
        <p:sp>
          <p:nvSpPr>
            <p:cNvPr id="647" name="Google Shape;647;p53"/>
            <p:cNvSpPr/>
            <p:nvPr/>
          </p:nvSpPr>
          <p:spPr>
            <a:xfrm>
              <a:off x="946188" y="284"/>
              <a:ext cx="1136700" cy="1136700"/>
            </a:xfrm>
            <a:prstGeom prst="ellipse">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53"/>
            <p:cNvSpPr/>
            <p:nvPr/>
          </p:nvSpPr>
          <p:spPr>
            <a:xfrm rot="10800000">
              <a:off x="1514556" y="1476131"/>
              <a:ext cx="4884600" cy="1136700"/>
            </a:xfrm>
            <a:prstGeom prst="homePlate">
              <a:avLst>
                <a:gd name="adj" fmla="val 50000"/>
              </a:avLst>
            </a:prstGeom>
            <a:solidFill>
              <a:srgbClr val="052A4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53"/>
            <p:cNvSpPr txBox="1"/>
            <p:nvPr/>
          </p:nvSpPr>
          <p:spPr>
            <a:xfrm>
              <a:off x="1798659" y="1476204"/>
              <a:ext cx="4600500" cy="1136700"/>
            </a:xfrm>
            <a:prstGeom prst="rect">
              <a:avLst/>
            </a:prstGeom>
            <a:noFill/>
            <a:ln>
              <a:noFill/>
            </a:ln>
          </p:spPr>
          <p:txBody>
            <a:bodyPr spcFirstLastPara="1" wrap="square" lIns="501200" tIns="106675" rIns="199125" bIns="106675" anchor="t" anchorCtr="0">
              <a:noAutofit/>
            </a:bodyPr>
            <a:lstStyle/>
            <a:p>
              <a:pPr marL="0" marR="0" lvl="0" indent="0" algn="l" rtl="0">
                <a:lnSpc>
                  <a:spcPct val="90000"/>
                </a:lnSpc>
                <a:spcBef>
                  <a:spcPts val="0"/>
                </a:spcBef>
                <a:spcAft>
                  <a:spcPts val="0"/>
                </a:spcAft>
                <a:buClr>
                  <a:schemeClr val="lt1"/>
                </a:buClr>
                <a:buSzPts val="2800"/>
                <a:buFont typeface="Calibri"/>
                <a:buNone/>
              </a:pPr>
              <a:r>
                <a:rPr lang="en-CA" sz="2800">
                  <a:solidFill>
                    <a:schemeClr val="lt1"/>
                  </a:solidFill>
                  <a:latin typeface="Calibri"/>
                  <a:ea typeface="Calibri"/>
                  <a:cs typeface="Calibri"/>
                  <a:sym typeface="Calibri"/>
                </a:rPr>
                <a:t>Recommendations</a:t>
              </a:r>
              <a:endParaRPr/>
            </a:p>
            <a:p>
              <a:pPr marL="228600" marR="0" lvl="1" indent="-228600" algn="l" rtl="0">
                <a:lnSpc>
                  <a:spcPct val="90000"/>
                </a:lnSpc>
                <a:spcBef>
                  <a:spcPts val="980"/>
                </a:spcBef>
                <a:spcAft>
                  <a:spcPts val="0"/>
                </a:spcAft>
                <a:buClr>
                  <a:schemeClr val="lt1"/>
                </a:buClr>
                <a:buSzPts val="2200"/>
                <a:buFont typeface="Calibri"/>
                <a:buChar char="•"/>
              </a:pPr>
              <a:r>
                <a:rPr lang="en-CA" sz="2200" b="0" i="0" u="none" strike="noStrike" cap="none">
                  <a:solidFill>
                    <a:schemeClr val="lt1"/>
                  </a:solidFill>
                  <a:latin typeface="Calibri"/>
                  <a:ea typeface="Calibri"/>
                  <a:cs typeface="Calibri"/>
                  <a:sym typeface="Calibri"/>
                </a:rPr>
                <a:t>Choose &amp; Plan the Right Option</a:t>
              </a:r>
              <a:endParaRPr/>
            </a:p>
          </p:txBody>
        </p:sp>
        <p:sp>
          <p:nvSpPr>
            <p:cNvPr id="650" name="Google Shape;650;p53"/>
            <p:cNvSpPr/>
            <p:nvPr/>
          </p:nvSpPr>
          <p:spPr>
            <a:xfrm>
              <a:off x="946188" y="1476204"/>
              <a:ext cx="1136700" cy="1136700"/>
            </a:xfrm>
            <a:prstGeom prst="ellipse">
              <a:avLst/>
            </a:prstGeom>
            <a:blipFill rotWithShape="1">
              <a:blip r:embed="rId4">
                <a:alphaModFix/>
              </a:blip>
              <a:stretch>
                <a:fillRect l="-24998" r="-24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53"/>
            <p:cNvSpPr/>
            <p:nvPr/>
          </p:nvSpPr>
          <p:spPr>
            <a:xfrm rot="10800000">
              <a:off x="1514556" y="2952050"/>
              <a:ext cx="4884600" cy="1136700"/>
            </a:xfrm>
            <a:prstGeom prst="homePlate">
              <a:avLst>
                <a:gd name="adj" fmla="val 50000"/>
              </a:avLst>
            </a:prstGeom>
            <a:solidFill>
              <a:srgbClr val="052A4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53"/>
            <p:cNvSpPr txBox="1"/>
            <p:nvPr/>
          </p:nvSpPr>
          <p:spPr>
            <a:xfrm>
              <a:off x="1798659" y="2952123"/>
              <a:ext cx="4600500" cy="1136700"/>
            </a:xfrm>
            <a:prstGeom prst="rect">
              <a:avLst/>
            </a:prstGeom>
            <a:noFill/>
            <a:ln>
              <a:noFill/>
            </a:ln>
          </p:spPr>
          <p:txBody>
            <a:bodyPr spcFirstLastPara="1" wrap="square" lIns="501200" tIns="106675" rIns="199125" bIns="106675" anchor="t" anchorCtr="0">
              <a:noAutofit/>
            </a:bodyPr>
            <a:lstStyle/>
            <a:p>
              <a:pPr marL="0" marR="0" lvl="0" indent="0" algn="l" rtl="0">
                <a:lnSpc>
                  <a:spcPct val="90000"/>
                </a:lnSpc>
                <a:spcBef>
                  <a:spcPts val="0"/>
                </a:spcBef>
                <a:spcAft>
                  <a:spcPts val="0"/>
                </a:spcAft>
                <a:buClr>
                  <a:schemeClr val="lt1"/>
                </a:buClr>
                <a:buSzPts val="2800"/>
                <a:buFont typeface="Calibri"/>
                <a:buNone/>
              </a:pPr>
              <a:r>
                <a:rPr lang="en-CA" sz="2800">
                  <a:solidFill>
                    <a:schemeClr val="lt1"/>
                  </a:solidFill>
                  <a:latin typeface="Calibri"/>
                  <a:ea typeface="Calibri"/>
                  <a:cs typeface="Calibri"/>
                  <a:sym typeface="Calibri"/>
                </a:rPr>
                <a:t>Execute</a:t>
              </a:r>
              <a:endParaRPr/>
            </a:p>
            <a:p>
              <a:pPr marL="228600" marR="0" lvl="1" indent="-228600" algn="l" rtl="0">
                <a:lnSpc>
                  <a:spcPct val="90000"/>
                </a:lnSpc>
                <a:spcBef>
                  <a:spcPts val="980"/>
                </a:spcBef>
                <a:spcAft>
                  <a:spcPts val="0"/>
                </a:spcAft>
                <a:buClr>
                  <a:schemeClr val="lt1"/>
                </a:buClr>
                <a:buSzPts val="2200"/>
                <a:buFont typeface="Calibri"/>
                <a:buChar char="•"/>
              </a:pPr>
              <a:r>
                <a:rPr lang="en-CA" sz="2200" b="0" i="0" u="none" strike="noStrike" cap="none">
                  <a:solidFill>
                    <a:schemeClr val="lt1"/>
                  </a:solidFill>
                  <a:latin typeface="Calibri"/>
                  <a:ea typeface="Calibri"/>
                  <a:cs typeface="Calibri"/>
                  <a:sym typeface="Calibri"/>
                </a:rPr>
                <a:t>Using the </a:t>
              </a:r>
              <a:r>
                <a:rPr lang="en-CA" sz="2200">
                  <a:solidFill>
                    <a:schemeClr val="lt1"/>
                  </a:solidFill>
                  <a:latin typeface="Calibri"/>
                  <a:ea typeface="Calibri"/>
                  <a:cs typeface="Calibri"/>
                  <a:sym typeface="Calibri"/>
                </a:rPr>
                <a:t>option</a:t>
              </a:r>
              <a:r>
                <a:rPr lang="en-CA" sz="2200" b="0" i="0" u="none" strike="noStrike" cap="none">
                  <a:solidFill>
                    <a:schemeClr val="lt1"/>
                  </a:solidFill>
                  <a:latin typeface="Calibri"/>
                  <a:ea typeface="Calibri"/>
                  <a:cs typeface="Calibri"/>
                  <a:sym typeface="Calibri"/>
                </a:rPr>
                <a:t> you choose</a:t>
              </a:r>
              <a:endParaRPr/>
            </a:p>
          </p:txBody>
        </p:sp>
        <p:sp>
          <p:nvSpPr>
            <p:cNvPr id="653" name="Google Shape;653;p53"/>
            <p:cNvSpPr/>
            <p:nvPr/>
          </p:nvSpPr>
          <p:spPr>
            <a:xfrm>
              <a:off x="946188" y="2952123"/>
              <a:ext cx="1136700" cy="1136700"/>
            </a:xfrm>
            <a:prstGeom prst="ellipse">
              <a:avLst/>
            </a:prstGeom>
            <a:blipFill rotWithShape="1">
              <a:blip r:embed="rId5">
                <a:alphaModFix/>
              </a:blip>
              <a:stretch>
                <a:fillRect l="-5999" r="-5999"/>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4" name="Google Shape;654;p53"/>
          <p:cNvSpPr txBox="1">
            <a:spLocks noGrp="1"/>
          </p:cNvSpPr>
          <p:nvPr>
            <p:ph type="sldNum" idx="12"/>
          </p:nvPr>
        </p:nvSpPr>
        <p:spPr>
          <a:xfrm>
            <a:off x="9573794" y="6215012"/>
            <a:ext cx="1947600" cy="259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CA" sz="839">
                <a:solidFill>
                  <a:srgbClr val="888888"/>
                </a:solidFill>
                <a:latin typeface="Calibri"/>
                <a:ea typeface="Calibri"/>
                <a:cs typeface="Calibri"/>
                <a:sym typeface="Calibri"/>
              </a:rPr>
              <a:t>37</a:t>
            </a:fld>
            <a:endParaRPr/>
          </a:p>
        </p:txBody>
      </p:sp>
      <p:pic>
        <p:nvPicPr>
          <p:cNvPr id="655" name="Google Shape;655;p53"/>
          <p:cNvPicPr preferRelativeResize="0"/>
          <p:nvPr/>
        </p:nvPicPr>
        <p:blipFill rotWithShape="1">
          <a:blip r:embed="rId6">
            <a:alphaModFix/>
          </a:blip>
          <a:srcRect/>
          <a:stretch/>
        </p:blipFill>
        <p:spPr>
          <a:xfrm>
            <a:off x="7402306" y="6219951"/>
            <a:ext cx="3667122" cy="265986"/>
          </a:xfrm>
          <a:prstGeom prst="rect">
            <a:avLst/>
          </a:prstGeom>
          <a:noFill/>
          <a:ln>
            <a:noFill/>
          </a:ln>
        </p:spPr>
      </p:pic>
      <p:sp>
        <p:nvSpPr>
          <p:cNvPr id="656" name="Google Shape;656;p53"/>
          <p:cNvSpPr txBox="1">
            <a:spLocks noGrp="1"/>
          </p:cNvSpPr>
          <p:nvPr>
            <p:ph type="title"/>
          </p:nvPr>
        </p:nvSpPr>
        <p:spPr>
          <a:xfrm>
            <a:off x="838200" y="1365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CA"/>
              <a:t>We will help you get there!</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61"/>
        <p:cNvGrpSpPr/>
        <p:nvPr/>
      </p:nvGrpSpPr>
      <p:grpSpPr>
        <a:xfrm>
          <a:off x="0" y="0"/>
          <a:ext cx="0" cy="0"/>
          <a:chOff x="0" y="0"/>
          <a:chExt cx="0" cy="0"/>
        </a:xfrm>
      </p:grpSpPr>
      <p:sp>
        <p:nvSpPr>
          <p:cNvPr id="662" name="Google Shape;662;p54"/>
          <p:cNvSpPr txBox="1"/>
          <p:nvPr/>
        </p:nvSpPr>
        <p:spPr>
          <a:xfrm>
            <a:off x="1524001" y="355665"/>
            <a:ext cx="9142500" cy="9219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SzPts val="850"/>
              <a:buFont typeface="Open Sans"/>
              <a:buNone/>
            </a:pPr>
            <a:r>
              <a:rPr lang="en-CA" sz="3400" b="1">
                <a:solidFill>
                  <a:srgbClr val="F2F5F7"/>
                </a:solidFill>
                <a:latin typeface="Open Sans"/>
                <a:ea typeface="Open Sans"/>
                <a:cs typeface="Open Sans"/>
                <a:sym typeface="Open Sans"/>
              </a:rPr>
              <a:t>Discussion</a:t>
            </a:r>
            <a:endParaRPr sz="3400" b="1" i="0">
              <a:solidFill>
                <a:schemeClr val="dk1"/>
              </a:solidFill>
              <a:latin typeface="Open Sans"/>
              <a:ea typeface="Open Sans"/>
              <a:cs typeface="Open Sans"/>
              <a:sym typeface="Open Sans"/>
            </a:endParaRPr>
          </a:p>
        </p:txBody>
      </p:sp>
      <p:pic>
        <p:nvPicPr>
          <p:cNvPr id="663" name="Google Shape;663;p54"/>
          <p:cNvPicPr preferRelativeResize="0"/>
          <p:nvPr/>
        </p:nvPicPr>
        <p:blipFill rotWithShape="1">
          <a:blip r:embed="rId3">
            <a:alphaModFix/>
          </a:blip>
          <a:srcRect/>
          <a:stretch/>
        </p:blipFill>
        <p:spPr>
          <a:xfrm>
            <a:off x="4374246" y="1627079"/>
            <a:ext cx="3518657" cy="5230920"/>
          </a:xfrm>
          <a:prstGeom prst="rect">
            <a:avLst/>
          </a:prstGeom>
          <a:noFill/>
          <a:ln>
            <a:noFill/>
          </a:ln>
        </p:spPr>
      </p:pic>
      <p:sp>
        <p:nvSpPr>
          <p:cNvPr id="664" name="Google Shape;664;p54"/>
          <p:cNvSpPr txBox="1"/>
          <p:nvPr/>
        </p:nvSpPr>
        <p:spPr>
          <a:xfrm>
            <a:off x="10109198" y="6378639"/>
            <a:ext cx="558900" cy="317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300"/>
              <a:buFont typeface="Open Sans"/>
              <a:buNone/>
            </a:pPr>
            <a:fld id="{00000000-1234-1234-1234-123412341234}" type="slidenum">
              <a:rPr lang="en-CA" sz="1200" b="0" i="0" u="none" strike="noStrike" cap="none">
                <a:solidFill>
                  <a:schemeClr val="lt1"/>
                </a:solidFill>
                <a:latin typeface="Open Sans"/>
                <a:ea typeface="Open Sans"/>
                <a:cs typeface="Open Sans"/>
                <a:sym typeface="Open Sans"/>
              </a:rPr>
              <a:t>38</a:t>
            </a:fld>
            <a:endParaRPr sz="1200" b="0" i="0" u="none" strike="noStrike" cap="none">
              <a:solidFill>
                <a:schemeClr val="lt1"/>
              </a:solidFill>
              <a:latin typeface="Open Sans"/>
              <a:ea typeface="Open Sans"/>
              <a:cs typeface="Open Sans"/>
              <a:sym typeface="Open Sans"/>
            </a:endParaRPr>
          </a:p>
        </p:txBody>
      </p:sp>
      <p:pic>
        <p:nvPicPr>
          <p:cNvPr id="665" name="Google Shape;665;p54"/>
          <p:cNvPicPr preferRelativeResize="0"/>
          <p:nvPr/>
        </p:nvPicPr>
        <p:blipFill rotWithShape="1">
          <a:blip r:embed="rId4">
            <a:alphaModFix/>
          </a:blip>
          <a:srcRect/>
          <a:stretch/>
        </p:blipFill>
        <p:spPr>
          <a:xfrm>
            <a:off x="7939698" y="6435372"/>
            <a:ext cx="2169500" cy="15736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70"/>
        <p:cNvGrpSpPr/>
        <p:nvPr/>
      </p:nvGrpSpPr>
      <p:grpSpPr>
        <a:xfrm>
          <a:off x="0" y="0"/>
          <a:ext cx="0" cy="0"/>
          <a:chOff x="0" y="0"/>
          <a:chExt cx="0" cy="0"/>
        </a:xfrm>
      </p:grpSpPr>
      <p:sp>
        <p:nvSpPr>
          <p:cNvPr id="671" name="Google Shape;671;p55"/>
          <p:cNvSpPr txBox="1"/>
          <p:nvPr/>
        </p:nvSpPr>
        <p:spPr>
          <a:xfrm>
            <a:off x="3744662" y="3079200"/>
            <a:ext cx="4701300" cy="9219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SzPts val="1350"/>
              <a:buFont typeface="Open Sans"/>
              <a:buNone/>
            </a:pPr>
            <a:r>
              <a:rPr lang="en-CA" sz="5400" b="1" i="0">
                <a:solidFill>
                  <a:srgbClr val="F2F5F7"/>
                </a:solidFill>
                <a:latin typeface="Open Sans"/>
                <a:ea typeface="Open Sans"/>
                <a:cs typeface="Open Sans"/>
                <a:sym typeface="Open Sans"/>
              </a:rPr>
              <a:t>Thank you!</a:t>
            </a:r>
            <a:endParaRPr sz="5400" b="1" i="0">
              <a:solidFill>
                <a:schemeClr val="dk1"/>
              </a:solidFill>
              <a:latin typeface="Open Sans"/>
              <a:ea typeface="Open Sans"/>
              <a:cs typeface="Open Sans"/>
              <a:sym typeface="Open Sans"/>
            </a:endParaRPr>
          </a:p>
        </p:txBody>
      </p:sp>
      <p:pic>
        <p:nvPicPr>
          <p:cNvPr id="672" name="Google Shape;672;p55"/>
          <p:cNvPicPr preferRelativeResize="0"/>
          <p:nvPr/>
        </p:nvPicPr>
        <p:blipFill rotWithShape="1">
          <a:blip r:embed="rId3">
            <a:alphaModFix/>
          </a:blip>
          <a:srcRect/>
          <a:stretch/>
        </p:blipFill>
        <p:spPr>
          <a:xfrm>
            <a:off x="7728154" y="6183751"/>
            <a:ext cx="2656347" cy="19267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0"/>
          <p:cNvSpPr/>
          <p:nvPr/>
        </p:nvSpPr>
        <p:spPr>
          <a:xfrm rot="-10182745">
            <a:off x="2436200" y="-1175999"/>
            <a:ext cx="7134822" cy="9910509"/>
          </a:xfrm>
          <a:custGeom>
            <a:avLst/>
            <a:gdLst/>
            <a:ahLst/>
            <a:cxnLst/>
            <a:rect l="l" t="t" r="r" b="b"/>
            <a:pathLst>
              <a:path w="4808302" h="4088666" extrusionOk="0">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0">
                <a:srgbClr val="8DA9DB">
                  <a:alpha val="0"/>
                </a:srgbClr>
              </a:gs>
              <a:gs pos="39000">
                <a:srgbClr val="8DA9DB">
                  <a:alpha val="0"/>
                </a:srgbClr>
              </a:gs>
              <a:gs pos="100000">
                <a:srgbClr val="2F5496">
                  <a:alpha val="25098"/>
                </a:srgbClr>
              </a:gs>
            </a:gsLst>
            <a:lin ang="18599929"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3" name="Google Shape;153;p20"/>
          <p:cNvSpPr/>
          <p:nvPr/>
        </p:nvSpPr>
        <p:spPr>
          <a:xfrm rot="5400000" flipH="1">
            <a:off x="6744150" y="1399918"/>
            <a:ext cx="6858000" cy="4037700"/>
          </a:xfrm>
          <a:prstGeom prst="rect">
            <a:avLst/>
          </a:prstGeom>
          <a:gradFill>
            <a:gsLst>
              <a:gs pos="0">
                <a:srgbClr val="000000"/>
              </a:gs>
              <a:gs pos="8000">
                <a:srgbClr val="000000"/>
              </a:gs>
              <a:gs pos="100000">
                <a:srgbClr val="2F5496"/>
              </a:gs>
            </a:gsLst>
            <a:lin ang="300012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4" name="Google Shape;154;p20"/>
          <p:cNvSpPr/>
          <p:nvPr/>
        </p:nvSpPr>
        <p:spPr>
          <a:xfrm rot="5400000" flipH="1">
            <a:off x="6744150" y="1410056"/>
            <a:ext cx="6858000" cy="4037700"/>
          </a:xfrm>
          <a:prstGeom prst="rect">
            <a:avLst/>
          </a:prstGeom>
          <a:solidFill>
            <a:srgbClr val="0A2C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5" name="Google Shape;155;p20"/>
          <p:cNvSpPr/>
          <p:nvPr/>
        </p:nvSpPr>
        <p:spPr>
          <a:xfrm rot="5400000" flipH="1">
            <a:off x="8922149" y="3577913"/>
            <a:ext cx="2502000" cy="4037700"/>
          </a:xfrm>
          <a:prstGeom prst="rect">
            <a:avLst/>
          </a:prstGeom>
          <a:gradFill>
            <a:gsLst>
              <a:gs pos="0">
                <a:srgbClr val="4472C4">
                  <a:alpha val="27843"/>
                </a:srgbClr>
              </a:gs>
              <a:gs pos="2000">
                <a:srgbClr val="4472C4">
                  <a:alpha val="27843"/>
                </a:srgbClr>
              </a:gs>
              <a:gs pos="100000">
                <a:srgbClr val="000000">
                  <a:alpha val="29019"/>
                </a:srgbClr>
              </a:gs>
            </a:gsLst>
            <a:lin ang="779990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6" name="Google Shape;156;p20"/>
          <p:cNvSpPr/>
          <p:nvPr/>
        </p:nvSpPr>
        <p:spPr>
          <a:xfrm rot="-967356">
            <a:off x="7496429" y="1518215"/>
            <a:ext cx="3897638" cy="4176045"/>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1960"/>
                </a:srgbClr>
              </a:gs>
            </a:gsLst>
            <a:lin ang="1800004"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7" name="Google Shape;157;p20"/>
          <p:cNvSpPr/>
          <p:nvPr/>
        </p:nvSpPr>
        <p:spPr>
          <a:xfrm rot="5400000" flipH="1">
            <a:off x="6744150" y="1410145"/>
            <a:ext cx="6858000" cy="4037700"/>
          </a:xfrm>
          <a:prstGeom prst="rect">
            <a:avLst/>
          </a:prstGeom>
          <a:gradFill>
            <a:gsLst>
              <a:gs pos="0">
                <a:srgbClr val="000000">
                  <a:alpha val="0"/>
                </a:srgbClr>
              </a:gs>
              <a:gs pos="99000">
                <a:srgbClr val="8DA9DB">
                  <a:alpha val="10196"/>
                </a:srgbClr>
              </a:gs>
              <a:gs pos="100000">
                <a:srgbClr val="8DA9DB">
                  <a:alpha val="10196"/>
                </a:srgbClr>
              </a:gs>
            </a:gsLst>
            <a:lin ang="7200017"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 name="Google Shape;158;p20"/>
          <p:cNvSpPr txBox="1">
            <a:spLocks noGrp="1"/>
          </p:cNvSpPr>
          <p:nvPr>
            <p:ph type="title"/>
          </p:nvPr>
        </p:nvSpPr>
        <p:spPr>
          <a:xfrm>
            <a:off x="8284795" y="576623"/>
            <a:ext cx="3769200" cy="54423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000"/>
              <a:buFont typeface="Calibri"/>
              <a:buNone/>
            </a:pPr>
            <a:r>
              <a:rPr lang="en-CA" sz="4000">
                <a:solidFill>
                  <a:schemeClr val="lt1"/>
                </a:solidFill>
              </a:rPr>
              <a:t>What we’ll cover</a:t>
            </a:r>
            <a:endParaRPr>
              <a:solidFill>
                <a:schemeClr val="lt1"/>
              </a:solidFill>
            </a:endParaRPr>
          </a:p>
        </p:txBody>
      </p:sp>
      <p:sp>
        <p:nvSpPr>
          <p:cNvPr id="159" name="Google Shape;159;p20"/>
          <p:cNvSpPr txBox="1">
            <a:spLocks noGrp="1"/>
          </p:cNvSpPr>
          <p:nvPr>
            <p:ph type="sldNum" idx="12"/>
          </p:nvPr>
        </p:nvSpPr>
        <p:spPr>
          <a:xfrm>
            <a:off x="11704320" y="6455664"/>
            <a:ext cx="448200" cy="3651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rgbClr val="7F7F7F"/>
              </a:buClr>
              <a:buSzPts val="1100"/>
              <a:buFont typeface="Calibri"/>
              <a:buNone/>
            </a:pPr>
            <a:fld id="{00000000-1234-1234-1234-123412341234}" type="slidenum">
              <a:rPr lang="en-CA" sz="1100">
                <a:solidFill>
                  <a:srgbClr val="7F7F7F"/>
                </a:solidFill>
              </a:rPr>
              <a:t>4</a:t>
            </a:fld>
            <a:endParaRPr sz="1100">
              <a:solidFill>
                <a:srgbClr val="7F7F7F"/>
              </a:solidFill>
            </a:endParaRPr>
          </a:p>
        </p:txBody>
      </p:sp>
      <p:pic>
        <p:nvPicPr>
          <p:cNvPr id="160" name="Google Shape;160;p20"/>
          <p:cNvPicPr preferRelativeResize="0"/>
          <p:nvPr/>
        </p:nvPicPr>
        <p:blipFill rotWithShape="1">
          <a:blip r:embed="rId3">
            <a:alphaModFix/>
          </a:blip>
          <a:srcRect/>
          <a:stretch/>
        </p:blipFill>
        <p:spPr>
          <a:xfrm>
            <a:off x="250450" y="5424368"/>
            <a:ext cx="2551133" cy="1213846"/>
          </a:xfrm>
          <a:prstGeom prst="rect">
            <a:avLst/>
          </a:prstGeom>
          <a:noFill/>
          <a:ln>
            <a:noFill/>
          </a:ln>
        </p:spPr>
      </p:pic>
      <p:pic>
        <p:nvPicPr>
          <p:cNvPr id="161" name="Google Shape;161;p20"/>
          <p:cNvPicPr preferRelativeResize="0"/>
          <p:nvPr/>
        </p:nvPicPr>
        <p:blipFill rotWithShape="1">
          <a:blip r:embed="rId4">
            <a:alphaModFix/>
          </a:blip>
          <a:srcRect/>
          <a:stretch/>
        </p:blipFill>
        <p:spPr>
          <a:xfrm>
            <a:off x="8520747" y="153480"/>
            <a:ext cx="3533333" cy="1342857"/>
          </a:xfrm>
          <a:prstGeom prst="rect">
            <a:avLst/>
          </a:prstGeom>
          <a:noFill/>
          <a:ln>
            <a:noFill/>
          </a:ln>
        </p:spPr>
      </p:pic>
      <p:sp>
        <p:nvSpPr>
          <p:cNvPr id="162" name="Google Shape;162;p20"/>
          <p:cNvSpPr txBox="1"/>
          <p:nvPr/>
        </p:nvSpPr>
        <p:spPr>
          <a:xfrm>
            <a:off x="431693" y="-86159"/>
            <a:ext cx="78531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endParaRPr sz="4400">
              <a:solidFill>
                <a:schemeClr val="dk1"/>
              </a:solidFill>
              <a:latin typeface="Calibri"/>
              <a:ea typeface="Calibri"/>
              <a:cs typeface="Calibri"/>
              <a:sym typeface="Calibri"/>
            </a:endParaRPr>
          </a:p>
        </p:txBody>
      </p:sp>
      <p:sp>
        <p:nvSpPr>
          <p:cNvPr id="163" name="Google Shape;163;p20"/>
          <p:cNvSpPr txBox="1"/>
          <p:nvPr/>
        </p:nvSpPr>
        <p:spPr>
          <a:xfrm>
            <a:off x="293773" y="32528"/>
            <a:ext cx="78531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en-CA" sz="4400">
                <a:solidFill>
                  <a:schemeClr val="dk1"/>
                </a:solidFill>
                <a:latin typeface="Calibri"/>
                <a:ea typeface="Calibri"/>
                <a:cs typeface="Calibri"/>
                <a:sym typeface="Calibri"/>
              </a:rPr>
              <a:t>Agenda</a:t>
            </a:r>
            <a:endParaRPr/>
          </a:p>
        </p:txBody>
      </p:sp>
      <p:sp>
        <p:nvSpPr>
          <p:cNvPr id="164" name="Google Shape;164;p20"/>
          <p:cNvSpPr txBox="1"/>
          <p:nvPr/>
        </p:nvSpPr>
        <p:spPr>
          <a:xfrm>
            <a:off x="431700" y="1399997"/>
            <a:ext cx="7024200" cy="2502000"/>
          </a:xfrm>
          <a:prstGeom prst="rect">
            <a:avLst/>
          </a:prstGeom>
          <a:noFill/>
          <a:ln>
            <a:noFill/>
          </a:ln>
        </p:spPr>
        <p:txBody>
          <a:bodyPr spcFirstLastPara="1" wrap="square" lIns="91425" tIns="45700" rIns="91425" bIns="45700" anchor="t" anchorCtr="0">
            <a:normAutofit/>
          </a:bodyPr>
          <a:lstStyle/>
          <a:p>
            <a:pPr marL="457200" lvl="0" indent="-381000" algn="l" rtl="0">
              <a:lnSpc>
                <a:spcPct val="90000"/>
              </a:lnSpc>
              <a:spcBef>
                <a:spcPts val="500"/>
              </a:spcBef>
              <a:spcAft>
                <a:spcPts val="0"/>
              </a:spcAft>
              <a:buClr>
                <a:schemeClr val="dk1"/>
              </a:buClr>
              <a:buSzPts val="2400"/>
              <a:buChar char="•"/>
            </a:pPr>
            <a:r>
              <a:rPr lang="en-CA" sz="2400">
                <a:solidFill>
                  <a:schemeClr val="dk1"/>
                </a:solidFill>
                <a:latin typeface="Calibri"/>
                <a:ea typeface="Calibri"/>
                <a:cs typeface="Calibri"/>
                <a:sym typeface="Calibri"/>
              </a:rPr>
              <a:t>How is iMIS changing?</a:t>
            </a:r>
            <a:endParaRPr>
              <a:solidFill>
                <a:schemeClr val="dk1"/>
              </a:solidFill>
            </a:endParaRPr>
          </a:p>
          <a:p>
            <a:pPr marL="457200" lvl="0" indent="-381000" algn="l" rtl="0">
              <a:lnSpc>
                <a:spcPct val="90000"/>
              </a:lnSpc>
              <a:spcBef>
                <a:spcPts val="500"/>
              </a:spcBef>
              <a:spcAft>
                <a:spcPts val="0"/>
              </a:spcAft>
              <a:buClr>
                <a:schemeClr val="dk1"/>
              </a:buClr>
              <a:buSzPts val="2400"/>
              <a:buChar char="•"/>
            </a:pPr>
            <a:r>
              <a:rPr lang="en-CA" sz="2400">
                <a:solidFill>
                  <a:schemeClr val="dk1"/>
                </a:solidFill>
                <a:latin typeface="Calibri"/>
                <a:ea typeface="Calibri"/>
                <a:cs typeface="Calibri"/>
                <a:sym typeface="Calibri"/>
              </a:rPr>
              <a:t>What’s new in iMIS?</a:t>
            </a:r>
            <a:endParaRPr>
              <a:solidFill>
                <a:schemeClr val="dk1"/>
              </a:solidFill>
            </a:endParaRPr>
          </a:p>
          <a:p>
            <a:pPr marL="457200" lvl="0" indent="-381000" algn="l" rtl="0">
              <a:lnSpc>
                <a:spcPct val="90000"/>
              </a:lnSpc>
              <a:spcBef>
                <a:spcPts val="500"/>
              </a:spcBef>
              <a:spcAft>
                <a:spcPts val="0"/>
              </a:spcAft>
              <a:buClr>
                <a:schemeClr val="dk1"/>
              </a:buClr>
              <a:buSzPts val="2400"/>
              <a:buChar char="•"/>
            </a:pPr>
            <a:r>
              <a:rPr lang="en-CA" sz="2400">
                <a:solidFill>
                  <a:schemeClr val="dk1"/>
                </a:solidFill>
                <a:latin typeface="Calibri"/>
                <a:ea typeface="Calibri"/>
                <a:cs typeface="Calibri"/>
                <a:sym typeface="Calibri"/>
              </a:rPr>
              <a:t>Upgrade options (there’s more than one way)</a:t>
            </a:r>
            <a:endParaRPr>
              <a:solidFill>
                <a:schemeClr val="dk1"/>
              </a:solidFill>
            </a:endParaRPr>
          </a:p>
          <a:p>
            <a:pPr marL="457200" lvl="0" indent="-381000" algn="l" rtl="0">
              <a:lnSpc>
                <a:spcPct val="90000"/>
              </a:lnSpc>
              <a:spcBef>
                <a:spcPts val="500"/>
              </a:spcBef>
              <a:spcAft>
                <a:spcPts val="0"/>
              </a:spcAft>
              <a:buClr>
                <a:schemeClr val="dk1"/>
              </a:buClr>
              <a:buSzPts val="2400"/>
              <a:buChar char="•"/>
            </a:pPr>
            <a:r>
              <a:rPr lang="en-CA" sz="2400">
                <a:solidFill>
                  <a:schemeClr val="dk1"/>
                </a:solidFill>
                <a:latin typeface="Calibri"/>
                <a:ea typeface="Calibri"/>
                <a:cs typeface="Calibri"/>
                <a:sym typeface="Calibri"/>
              </a:rPr>
              <a:t>Our Visual Antidote upgrade approach</a:t>
            </a:r>
            <a:endParaRPr>
              <a:solidFill>
                <a:schemeClr val="dk1"/>
              </a:solidFill>
            </a:endParaRPr>
          </a:p>
          <a:p>
            <a:pPr marL="457200" lvl="0" indent="-381000" algn="l" rtl="0">
              <a:lnSpc>
                <a:spcPct val="90000"/>
              </a:lnSpc>
              <a:spcBef>
                <a:spcPts val="500"/>
              </a:spcBef>
              <a:spcAft>
                <a:spcPts val="0"/>
              </a:spcAft>
              <a:buClr>
                <a:schemeClr val="dk1"/>
              </a:buClr>
              <a:buSzPts val="2400"/>
              <a:buChar char="•"/>
            </a:pPr>
            <a:r>
              <a:rPr lang="en-CA" sz="2400">
                <a:solidFill>
                  <a:schemeClr val="dk1"/>
                </a:solidFill>
                <a:latin typeface="Calibri"/>
                <a:ea typeface="Calibri"/>
                <a:cs typeface="Calibri"/>
                <a:sym typeface="Calibri"/>
              </a:rPr>
              <a:t>Managing costs</a:t>
            </a:r>
            <a:endParaRPr>
              <a:solidFill>
                <a:schemeClr val="dk1"/>
              </a:solidFill>
            </a:endParaRPr>
          </a:p>
          <a:p>
            <a:pPr marL="457200" lvl="0" indent="-381000" algn="l" rtl="0">
              <a:lnSpc>
                <a:spcPct val="90000"/>
              </a:lnSpc>
              <a:spcBef>
                <a:spcPts val="500"/>
              </a:spcBef>
              <a:spcAft>
                <a:spcPts val="0"/>
              </a:spcAft>
              <a:buClr>
                <a:schemeClr val="dk1"/>
              </a:buClr>
              <a:buSzPts val="2400"/>
              <a:buChar char="•"/>
            </a:pPr>
            <a:r>
              <a:rPr lang="en-CA" sz="2400">
                <a:solidFill>
                  <a:schemeClr val="dk1"/>
                </a:solidFill>
                <a:latin typeface="Calibri"/>
                <a:ea typeface="Calibri"/>
                <a:cs typeface="Calibri"/>
                <a:sym typeface="Calibri"/>
              </a:rPr>
              <a:t>How we can help</a:t>
            </a:r>
            <a:endParaRPr sz="2800">
              <a:solidFill>
                <a:schemeClr val="dk1"/>
              </a:solidFill>
              <a:latin typeface="Calibri"/>
              <a:ea typeface="Calibri"/>
              <a:cs typeface="Calibri"/>
              <a:sym typeface="Calibri"/>
            </a:endParaRPr>
          </a:p>
        </p:txBody>
      </p:sp>
      <p:pic>
        <p:nvPicPr>
          <p:cNvPr id="165" name="Google Shape;165;p20"/>
          <p:cNvPicPr preferRelativeResize="0"/>
          <p:nvPr/>
        </p:nvPicPr>
        <p:blipFill rotWithShape="1">
          <a:blip r:embed="rId5">
            <a:alphaModFix/>
          </a:blip>
          <a:srcRect/>
          <a:stretch/>
        </p:blipFill>
        <p:spPr>
          <a:xfrm>
            <a:off x="5540421" y="4112789"/>
            <a:ext cx="2322655" cy="2516210"/>
          </a:xfrm>
          <a:prstGeom prst="rect">
            <a:avLst/>
          </a:prstGeom>
          <a:noFill/>
          <a:ln>
            <a:noFill/>
          </a:ln>
          <a:effectLst>
            <a:outerShdw blurRad="57150" dist="19050" dir="5400000" algn="bl" rotWithShape="0">
              <a:srgbClr val="000000">
                <a:alpha val="50000"/>
              </a:srgbClr>
            </a:outerShdw>
          </a:effectLst>
        </p:spPr>
      </p:pic>
      <p:pic>
        <p:nvPicPr>
          <p:cNvPr id="166" name="Google Shape;166;p20"/>
          <p:cNvPicPr preferRelativeResize="0"/>
          <p:nvPr/>
        </p:nvPicPr>
        <p:blipFill rotWithShape="1">
          <a:blip r:embed="rId6">
            <a:alphaModFix/>
          </a:blip>
          <a:srcRect/>
          <a:stretch/>
        </p:blipFill>
        <p:spPr>
          <a:xfrm>
            <a:off x="250460" y="4112789"/>
            <a:ext cx="2345608" cy="2525438"/>
          </a:xfrm>
          <a:prstGeom prst="rect">
            <a:avLst/>
          </a:prstGeom>
          <a:noFill/>
          <a:ln>
            <a:noFill/>
          </a:ln>
          <a:effectLst>
            <a:outerShdw blurRad="57150" dist="19050" dir="5400000" algn="bl" rotWithShape="0">
              <a:srgbClr val="000000">
                <a:alpha val="50000"/>
              </a:srgbClr>
            </a:outerShdw>
          </a:effectLst>
        </p:spPr>
      </p:pic>
      <p:pic>
        <p:nvPicPr>
          <p:cNvPr id="167" name="Google Shape;167;p20"/>
          <p:cNvPicPr preferRelativeResize="0"/>
          <p:nvPr/>
        </p:nvPicPr>
        <p:blipFill rotWithShape="1">
          <a:blip r:embed="rId7">
            <a:alphaModFix/>
          </a:blip>
          <a:srcRect/>
          <a:stretch/>
        </p:blipFill>
        <p:spPr>
          <a:xfrm>
            <a:off x="2902658" y="4112789"/>
            <a:ext cx="2331173" cy="2525436"/>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21"/>
          <p:cNvPicPr preferRelativeResize="0"/>
          <p:nvPr/>
        </p:nvPicPr>
        <p:blipFill rotWithShape="1">
          <a:blip r:embed="rId3">
            <a:alphaModFix/>
          </a:blip>
          <a:srcRect/>
          <a:stretch/>
        </p:blipFill>
        <p:spPr>
          <a:xfrm>
            <a:off x="0" y="-10047"/>
            <a:ext cx="12219205" cy="5075582"/>
          </a:xfrm>
          <a:prstGeom prst="rect">
            <a:avLst/>
          </a:prstGeom>
          <a:noFill/>
          <a:ln>
            <a:noFill/>
          </a:ln>
        </p:spPr>
      </p:pic>
      <p:sp>
        <p:nvSpPr>
          <p:cNvPr id="173" name="Google Shape;173;p21"/>
          <p:cNvSpPr txBox="1">
            <a:spLocks noGrp="1"/>
          </p:cNvSpPr>
          <p:nvPr>
            <p:ph type="title"/>
          </p:nvPr>
        </p:nvSpPr>
        <p:spPr>
          <a:xfrm>
            <a:off x="1009000" y="5065520"/>
            <a:ext cx="10515600" cy="1798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Font typeface="Calibri"/>
              <a:buNone/>
            </a:pPr>
            <a:r>
              <a:rPr lang="en-CA" b="1">
                <a:solidFill>
                  <a:srgbClr val="7B204C"/>
                </a:solidFill>
              </a:rPr>
              <a:t>How is iMIS Changing?</a:t>
            </a:r>
            <a:endParaRPr b="1">
              <a:solidFill>
                <a:srgbClr val="7B204C"/>
              </a:solidFill>
            </a:endParaRPr>
          </a:p>
        </p:txBody>
      </p:sp>
      <p:sp>
        <p:nvSpPr>
          <p:cNvPr id="174" name="Google Shape;174;p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CA"/>
              <a:t>5</a:t>
            </a:fld>
            <a:endParaRPr/>
          </a:p>
        </p:txBody>
      </p:sp>
      <p:pic>
        <p:nvPicPr>
          <p:cNvPr id="175" name="Google Shape;175;p21"/>
          <p:cNvPicPr preferRelativeResize="0"/>
          <p:nvPr/>
        </p:nvPicPr>
        <p:blipFill rotWithShape="1">
          <a:blip r:embed="rId4">
            <a:alphaModFix/>
          </a:blip>
          <a:srcRect/>
          <a:stretch/>
        </p:blipFill>
        <p:spPr>
          <a:xfrm>
            <a:off x="8533142" y="5340626"/>
            <a:ext cx="2726390" cy="133351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2"/>
          <p:cNvSpPr/>
          <p:nvPr/>
        </p:nvSpPr>
        <p:spPr>
          <a:xfrm>
            <a:off x="0" y="2"/>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1" name="Google Shape;181;p22"/>
          <p:cNvSpPr/>
          <p:nvPr/>
        </p:nvSpPr>
        <p:spPr>
          <a:xfrm rot="5400000" flipH="1">
            <a:off x="-1417458" y="1417619"/>
            <a:ext cx="6875700" cy="4040700"/>
          </a:xfrm>
          <a:prstGeom prst="rect">
            <a:avLst/>
          </a:prstGeom>
          <a:gradFill>
            <a:gsLst>
              <a:gs pos="0">
                <a:srgbClr val="000000"/>
              </a:gs>
              <a:gs pos="11000">
                <a:srgbClr val="000000"/>
              </a:gs>
              <a:gs pos="100000">
                <a:srgbClr val="2F5496"/>
              </a:gs>
            </a:gsLst>
            <a:lin ang="18599929"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2" name="Google Shape;182;p22"/>
          <p:cNvSpPr/>
          <p:nvPr/>
        </p:nvSpPr>
        <p:spPr>
          <a:xfrm rot="-5400000">
            <a:off x="-159639" y="2659372"/>
            <a:ext cx="4355700" cy="4040700"/>
          </a:xfrm>
          <a:prstGeom prst="rect">
            <a:avLst/>
          </a:prstGeom>
          <a:gradFill>
            <a:gsLst>
              <a:gs pos="0">
                <a:srgbClr val="4472C4">
                  <a:alpha val="49019"/>
                </a:srgbClr>
              </a:gs>
              <a:gs pos="100000">
                <a:srgbClr val="1F3864">
                  <a:alpha val="0"/>
                </a:srgbClr>
              </a:gs>
            </a:gsLst>
            <a:lin ang="113999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3" name="Google Shape;183;p22"/>
          <p:cNvSpPr/>
          <p:nvPr/>
        </p:nvSpPr>
        <p:spPr>
          <a:xfrm rot="6100492">
            <a:off x="-752289" y="1199324"/>
            <a:ext cx="4811682" cy="4091540"/>
          </a:xfrm>
          <a:custGeom>
            <a:avLst/>
            <a:gdLst/>
            <a:ahLst/>
            <a:cxnLst/>
            <a:rect l="l" t="t" r="r" b="b"/>
            <a:pathLst>
              <a:path w="4808302" h="4088666" extrusionOk="0">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0">
                <a:srgbClr val="8DA9DB">
                  <a:alpha val="0"/>
                </a:srgbClr>
              </a:gs>
              <a:gs pos="39000">
                <a:srgbClr val="8DA9DB">
                  <a:alpha val="0"/>
                </a:srgbClr>
              </a:gs>
              <a:gs pos="100000">
                <a:srgbClr val="2F5496">
                  <a:alpha val="25098"/>
                </a:srgbClr>
              </a:gs>
            </a:gsLst>
            <a:lin ang="167999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4" name="Google Shape;184;p22"/>
          <p:cNvSpPr txBox="1">
            <a:spLocks noGrp="1"/>
          </p:cNvSpPr>
          <p:nvPr>
            <p:ph type="title"/>
          </p:nvPr>
        </p:nvSpPr>
        <p:spPr>
          <a:xfrm>
            <a:off x="-4279" y="2743200"/>
            <a:ext cx="4042800" cy="32964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lt1"/>
              </a:buClr>
              <a:buSzPts val="3200"/>
              <a:buFont typeface="Calibri"/>
              <a:buNone/>
            </a:pPr>
            <a:r>
              <a:rPr lang="en-CA" sz="3200">
                <a:solidFill>
                  <a:schemeClr val="lt1"/>
                </a:solidFill>
              </a:rPr>
              <a:t>Self Managed</a:t>
            </a:r>
            <a:endParaRPr/>
          </a:p>
        </p:txBody>
      </p:sp>
      <p:sp>
        <p:nvSpPr>
          <p:cNvPr id="185" name="Google Shape;185;p22"/>
          <p:cNvSpPr txBox="1">
            <a:spLocks noGrp="1"/>
          </p:cNvSpPr>
          <p:nvPr>
            <p:ph type="sldNum" idx="12"/>
          </p:nvPr>
        </p:nvSpPr>
        <p:spPr>
          <a:xfrm>
            <a:off x="11704319" y="6455664"/>
            <a:ext cx="448200" cy="3651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rgbClr val="FFFFFF"/>
              </a:buClr>
              <a:buSzPts val="1100"/>
              <a:buFont typeface="Calibri"/>
              <a:buNone/>
            </a:pPr>
            <a:fld id="{00000000-1234-1234-1234-123412341234}" type="slidenum">
              <a:rPr lang="en-CA" sz="1100">
                <a:solidFill>
                  <a:srgbClr val="FFFFFF"/>
                </a:solidFill>
                <a:latin typeface="Calibri"/>
                <a:ea typeface="Calibri"/>
                <a:cs typeface="Calibri"/>
                <a:sym typeface="Calibri"/>
              </a:rPr>
              <a:t>6</a:t>
            </a:fld>
            <a:endParaRPr sz="1100">
              <a:solidFill>
                <a:srgbClr val="FFFFFF"/>
              </a:solidFill>
              <a:latin typeface="Calibri"/>
              <a:ea typeface="Calibri"/>
              <a:cs typeface="Calibri"/>
              <a:sym typeface="Calibri"/>
            </a:endParaRPr>
          </a:p>
        </p:txBody>
      </p:sp>
      <p:pic>
        <p:nvPicPr>
          <p:cNvPr id="186" name="Google Shape;186;p22" descr="A picture containing text, indoor, computer, shelf&#10;&#10;Description automatically generated"/>
          <p:cNvPicPr preferRelativeResize="0"/>
          <p:nvPr/>
        </p:nvPicPr>
        <p:blipFill rotWithShape="1">
          <a:blip r:embed="rId3">
            <a:alphaModFix/>
          </a:blip>
          <a:srcRect l="1148" r="8419"/>
          <a:stretch/>
        </p:blipFill>
        <p:spPr>
          <a:xfrm>
            <a:off x="-1" y="2"/>
            <a:ext cx="4018788" cy="2501977"/>
          </a:xfrm>
          <a:prstGeom prst="rect">
            <a:avLst/>
          </a:prstGeom>
          <a:noFill/>
          <a:ln>
            <a:noFill/>
          </a:ln>
        </p:spPr>
      </p:pic>
      <p:sp>
        <p:nvSpPr>
          <p:cNvPr id="187" name="Google Shape;187;p22"/>
          <p:cNvSpPr/>
          <p:nvPr/>
        </p:nvSpPr>
        <p:spPr>
          <a:xfrm rot="-6429145">
            <a:off x="4736924" y="50574"/>
            <a:ext cx="7133019" cy="9647909"/>
          </a:xfrm>
          <a:custGeom>
            <a:avLst/>
            <a:gdLst/>
            <a:ahLst/>
            <a:cxnLst/>
            <a:rect l="l" t="t" r="r" b="b"/>
            <a:pathLst>
              <a:path w="4808302" h="4088666" extrusionOk="0">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0">
                <a:srgbClr val="8DA9DB">
                  <a:alpha val="0"/>
                </a:srgbClr>
              </a:gs>
              <a:gs pos="39000">
                <a:srgbClr val="8DA9DB">
                  <a:alpha val="0"/>
                </a:srgbClr>
              </a:gs>
              <a:gs pos="100000">
                <a:srgbClr val="2F5496">
                  <a:alpha val="25098"/>
                </a:srgbClr>
              </a:gs>
            </a:gsLst>
            <a:lin ang="18599929"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8" name="Google Shape;188;p22"/>
          <p:cNvSpPr txBox="1"/>
          <p:nvPr/>
        </p:nvSpPr>
        <p:spPr>
          <a:xfrm>
            <a:off x="4582050" y="707275"/>
            <a:ext cx="7264500" cy="5439000"/>
          </a:xfrm>
          <a:prstGeom prst="rect">
            <a:avLst/>
          </a:prstGeom>
          <a:noFill/>
          <a:ln>
            <a:noFill/>
          </a:ln>
        </p:spPr>
        <p:txBody>
          <a:bodyPr spcFirstLastPara="1" wrap="square" lIns="91425" tIns="45700" rIns="91425" bIns="45700" anchor="t" anchorCtr="0">
            <a:normAutofit lnSpcReduction="20000"/>
          </a:bodyPr>
          <a:lstStyle/>
          <a:p>
            <a:pPr marL="0" marR="0" lvl="0" indent="0" algn="l" rtl="0">
              <a:lnSpc>
                <a:spcPct val="90000"/>
              </a:lnSpc>
              <a:spcBef>
                <a:spcPts val="0"/>
              </a:spcBef>
              <a:spcAft>
                <a:spcPts val="0"/>
              </a:spcAft>
              <a:buClr>
                <a:schemeClr val="dk1"/>
              </a:buClr>
              <a:buSzPts val="2800"/>
              <a:buFont typeface="Arial"/>
              <a:buNone/>
            </a:pPr>
            <a:r>
              <a:rPr lang="en-CA" sz="2800" b="1" i="0" u="none" strike="noStrike" cap="none">
                <a:solidFill>
                  <a:schemeClr val="dk1"/>
                </a:solidFill>
                <a:latin typeface="Calibri"/>
                <a:ea typeface="Calibri"/>
                <a:cs typeface="Calibri"/>
                <a:sym typeface="Calibri"/>
              </a:rPr>
              <a:t>iMIS 2017</a:t>
            </a:r>
            <a:endParaRPr sz="2020">
              <a:solidFill>
                <a:schemeClr val="dk1"/>
              </a:solidFill>
              <a:latin typeface="Calibri"/>
              <a:ea typeface="Calibri"/>
              <a:cs typeface="Calibri"/>
              <a:sym typeface="Calibri"/>
            </a:endParaRPr>
          </a:p>
          <a:p>
            <a:pPr marL="914400" lvl="1" indent="-381000" algn="l" rtl="0">
              <a:lnSpc>
                <a:spcPct val="115000"/>
              </a:lnSpc>
              <a:spcBef>
                <a:spcPts val="1000"/>
              </a:spcBef>
              <a:spcAft>
                <a:spcPts val="0"/>
              </a:spcAft>
              <a:buClr>
                <a:schemeClr val="dk1"/>
              </a:buClr>
              <a:buSzPts val="2400"/>
              <a:buFont typeface="Calibri"/>
              <a:buChar char="•"/>
            </a:pPr>
            <a:r>
              <a:rPr lang="en-CA" sz="2400">
                <a:solidFill>
                  <a:schemeClr val="dk1"/>
                </a:solidFill>
                <a:latin typeface="Calibri"/>
                <a:ea typeface="Calibri"/>
                <a:cs typeface="Calibri"/>
                <a:sym typeface="Calibri"/>
              </a:rPr>
              <a:t>Manual iMIS updates</a:t>
            </a:r>
            <a:endParaRPr sz="2400">
              <a:solidFill>
                <a:schemeClr val="dk1"/>
              </a:solidFill>
              <a:latin typeface="Calibri"/>
              <a:ea typeface="Calibri"/>
              <a:cs typeface="Calibri"/>
              <a:sym typeface="Calibri"/>
            </a:endParaRPr>
          </a:p>
          <a:p>
            <a:pPr marL="914400" lvl="1" indent="-381000" algn="l" rtl="0">
              <a:lnSpc>
                <a:spcPct val="115000"/>
              </a:lnSpc>
              <a:spcBef>
                <a:spcPts val="1000"/>
              </a:spcBef>
              <a:spcAft>
                <a:spcPts val="0"/>
              </a:spcAft>
              <a:buClr>
                <a:schemeClr val="dk1"/>
              </a:buClr>
              <a:buSzPts val="2400"/>
              <a:buFont typeface="Calibri"/>
              <a:buChar char="•"/>
            </a:pPr>
            <a:r>
              <a:rPr lang="en-CA" sz="2400">
                <a:solidFill>
                  <a:schemeClr val="dk1"/>
                </a:solidFill>
                <a:latin typeface="Calibri"/>
                <a:ea typeface="Calibri"/>
                <a:cs typeface="Calibri"/>
                <a:sym typeface="Calibri"/>
              </a:rPr>
              <a:t>Security patches your responsibility</a:t>
            </a:r>
            <a:endParaRPr sz="2400">
              <a:solidFill>
                <a:schemeClr val="dk1"/>
              </a:solidFill>
              <a:latin typeface="Calibri"/>
              <a:ea typeface="Calibri"/>
              <a:cs typeface="Calibri"/>
              <a:sym typeface="Calibri"/>
            </a:endParaRPr>
          </a:p>
          <a:p>
            <a:pPr marL="914400" lvl="1" indent="-381000" algn="l" rtl="0">
              <a:lnSpc>
                <a:spcPct val="115000"/>
              </a:lnSpc>
              <a:spcBef>
                <a:spcPts val="1000"/>
              </a:spcBef>
              <a:spcAft>
                <a:spcPts val="0"/>
              </a:spcAft>
              <a:buClr>
                <a:schemeClr val="dk1"/>
              </a:buClr>
              <a:buSzPts val="2400"/>
              <a:buFont typeface="Calibri"/>
              <a:buChar char="•"/>
            </a:pPr>
            <a:r>
              <a:rPr lang="en-CA" sz="2400">
                <a:solidFill>
                  <a:schemeClr val="dk1"/>
                </a:solidFill>
                <a:latin typeface="Calibri"/>
                <a:ea typeface="Calibri"/>
                <a:cs typeface="Calibri"/>
                <a:sym typeface="Calibri"/>
              </a:rPr>
              <a:t>PCI compliance your responsibility</a:t>
            </a:r>
            <a:endParaRPr sz="2400">
              <a:solidFill>
                <a:schemeClr val="dk1"/>
              </a:solidFill>
              <a:latin typeface="Calibri"/>
              <a:ea typeface="Calibri"/>
              <a:cs typeface="Calibri"/>
              <a:sym typeface="Calibri"/>
            </a:endParaRPr>
          </a:p>
          <a:p>
            <a:pPr marL="914400" lvl="1" indent="-381000" algn="l" rtl="0">
              <a:lnSpc>
                <a:spcPct val="115000"/>
              </a:lnSpc>
              <a:spcBef>
                <a:spcPts val="1000"/>
              </a:spcBef>
              <a:spcAft>
                <a:spcPts val="0"/>
              </a:spcAft>
              <a:buClr>
                <a:schemeClr val="dk1"/>
              </a:buClr>
              <a:buSzPts val="2400"/>
              <a:buFont typeface="Calibri"/>
              <a:buChar char="•"/>
            </a:pPr>
            <a:r>
              <a:rPr lang="en-CA" sz="2400">
                <a:solidFill>
                  <a:schemeClr val="dk1"/>
                </a:solidFill>
                <a:latin typeface="Calibri"/>
                <a:ea typeface="Calibri"/>
                <a:cs typeface="Calibri"/>
                <a:sym typeface="Calibri"/>
              </a:rPr>
              <a:t>Hardware / Hosting costs</a:t>
            </a:r>
            <a:endParaRPr sz="2400">
              <a:solidFill>
                <a:schemeClr val="dk1"/>
              </a:solidFill>
              <a:latin typeface="Calibri"/>
              <a:ea typeface="Calibri"/>
              <a:cs typeface="Calibri"/>
              <a:sym typeface="Calibri"/>
            </a:endParaRPr>
          </a:p>
          <a:p>
            <a:pPr marL="914400" lvl="1" indent="-381000" algn="l" rtl="0">
              <a:lnSpc>
                <a:spcPct val="115000"/>
              </a:lnSpc>
              <a:spcBef>
                <a:spcPts val="1000"/>
              </a:spcBef>
              <a:spcAft>
                <a:spcPts val="0"/>
              </a:spcAft>
              <a:buClr>
                <a:schemeClr val="dk1"/>
              </a:buClr>
              <a:buSzPts val="2400"/>
              <a:buFont typeface="Calibri"/>
              <a:buChar char="•"/>
            </a:pPr>
            <a:r>
              <a:rPr lang="en-CA" sz="2400">
                <a:solidFill>
                  <a:schemeClr val="dk1"/>
                </a:solidFill>
                <a:latin typeface="Calibri"/>
                <a:ea typeface="Calibri"/>
                <a:cs typeface="Calibri"/>
                <a:sym typeface="Calibri"/>
              </a:rPr>
              <a:t>No new enhancements for iMIS 2017</a:t>
            </a:r>
            <a:endParaRPr sz="2400">
              <a:solidFill>
                <a:schemeClr val="dk1"/>
              </a:solidFill>
              <a:latin typeface="Calibri"/>
              <a:ea typeface="Calibri"/>
              <a:cs typeface="Calibri"/>
              <a:sym typeface="Calibri"/>
            </a:endParaRPr>
          </a:p>
          <a:p>
            <a:pPr marL="914400" lvl="1" indent="-381000" algn="l" rtl="0">
              <a:lnSpc>
                <a:spcPct val="115000"/>
              </a:lnSpc>
              <a:spcBef>
                <a:spcPts val="1000"/>
              </a:spcBef>
              <a:spcAft>
                <a:spcPts val="0"/>
              </a:spcAft>
              <a:buClr>
                <a:schemeClr val="dk1"/>
              </a:buClr>
              <a:buSzPts val="2400"/>
              <a:buFont typeface="Calibri"/>
              <a:buChar char="•"/>
            </a:pPr>
            <a:r>
              <a:rPr lang="en-CA" sz="2400">
                <a:solidFill>
                  <a:schemeClr val="dk1"/>
                </a:solidFill>
                <a:latin typeface="Calibri"/>
                <a:ea typeface="Calibri"/>
                <a:cs typeface="Calibri"/>
                <a:sym typeface="Calibri"/>
              </a:rPr>
              <a:t>Requires iMIS to be installed on employee workstation - with RDP access to work remotely</a:t>
            </a:r>
            <a:endParaRPr sz="2400">
              <a:solidFill>
                <a:schemeClr val="dk1"/>
              </a:solidFill>
              <a:latin typeface="Calibri"/>
              <a:ea typeface="Calibri"/>
              <a:cs typeface="Calibri"/>
              <a:sym typeface="Calibri"/>
            </a:endParaRPr>
          </a:p>
          <a:p>
            <a:pPr marL="914400" lvl="1" indent="-381000" algn="l" rtl="0">
              <a:lnSpc>
                <a:spcPct val="115000"/>
              </a:lnSpc>
              <a:spcBef>
                <a:spcPts val="1000"/>
              </a:spcBef>
              <a:spcAft>
                <a:spcPts val="0"/>
              </a:spcAft>
              <a:buClr>
                <a:schemeClr val="dk1"/>
              </a:buClr>
              <a:buSzPts val="2400"/>
              <a:buFont typeface="Calibri"/>
              <a:buChar char="•"/>
            </a:pPr>
            <a:r>
              <a:rPr lang="en-CA" sz="2400">
                <a:solidFill>
                  <a:schemeClr val="dk1"/>
                </a:solidFill>
                <a:latin typeface="Calibri"/>
                <a:ea typeface="Calibri"/>
                <a:cs typeface="Calibri"/>
                <a:sym typeface="Calibri"/>
              </a:rPr>
              <a:t>Outdated User interface</a:t>
            </a:r>
            <a:endParaRPr sz="2400">
              <a:solidFill>
                <a:schemeClr val="dk1"/>
              </a:solidFill>
              <a:latin typeface="Calibri"/>
              <a:ea typeface="Calibri"/>
              <a:cs typeface="Calibri"/>
              <a:sym typeface="Calibri"/>
            </a:endParaRPr>
          </a:p>
          <a:p>
            <a:pPr marL="914400" lvl="1" indent="-381000" algn="l" rtl="0">
              <a:lnSpc>
                <a:spcPct val="115000"/>
              </a:lnSpc>
              <a:spcBef>
                <a:spcPts val="1000"/>
              </a:spcBef>
              <a:spcAft>
                <a:spcPts val="0"/>
              </a:spcAft>
              <a:buClr>
                <a:schemeClr val="dk1"/>
              </a:buClr>
              <a:buSzPts val="2400"/>
              <a:buFont typeface="Calibri"/>
              <a:buChar char="•"/>
            </a:pPr>
            <a:r>
              <a:rPr lang="en-CA" sz="2400">
                <a:solidFill>
                  <a:schemeClr val="dk1"/>
                </a:solidFill>
                <a:latin typeface="Calibri"/>
                <a:ea typeface="Calibri"/>
                <a:cs typeface="Calibri"/>
                <a:sym typeface="Calibri"/>
              </a:rPr>
              <a:t>Requires some tasks to be done half in desktop and half in staff site</a:t>
            </a:r>
            <a:endParaRPr sz="2400">
              <a:solidFill>
                <a:schemeClr val="dk1"/>
              </a:solidFill>
              <a:latin typeface="Calibri"/>
              <a:ea typeface="Calibri"/>
              <a:cs typeface="Calibri"/>
              <a:sym typeface="Calibri"/>
            </a:endParaRPr>
          </a:p>
          <a:p>
            <a:pPr marL="685800" marR="0" lvl="1" indent="-76200" algn="l" rtl="0">
              <a:lnSpc>
                <a:spcPct val="90000"/>
              </a:lnSpc>
              <a:spcBef>
                <a:spcPts val="5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pic>
        <p:nvPicPr>
          <p:cNvPr id="189" name="Google Shape;189;p22"/>
          <p:cNvPicPr preferRelativeResize="0"/>
          <p:nvPr/>
        </p:nvPicPr>
        <p:blipFill rotWithShape="1">
          <a:blip r:embed="rId4">
            <a:alphaModFix/>
          </a:blip>
          <a:srcRect l="18307" t="22924" r="15694" b="2498"/>
          <a:stretch/>
        </p:blipFill>
        <p:spPr>
          <a:xfrm>
            <a:off x="-100" y="3725925"/>
            <a:ext cx="4040700" cy="3132350"/>
          </a:xfrm>
          <a:prstGeom prst="rect">
            <a:avLst/>
          </a:prstGeom>
          <a:noFill/>
          <a:ln>
            <a:noFill/>
          </a:ln>
        </p:spPr>
      </p:pic>
      <p:pic>
        <p:nvPicPr>
          <p:cNvPr id="190" name="Google Shape;190;p22"/>
          <p:cNvPicPr preferRelativeResize="0"/>
          <p:nvPr/>
        </p:nvPicPr>
        <p:blipFill>
          <a:blip r:embed="rId5">
            <a:alphaModFix/>
          </a:blip>
          <a:stretch>
            <a:fillRect/>
          </a:stretch>
        </p:blipFill>
        <p:spPr>
          <a:xfrm>
            <a:off x="704450" y="4190000"/>
            <a:ext cx="2477650" cy="1711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3"/>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6" name="Google Shape;196;p23"/>
          <p:cNvSpPr/>
          <p:nvPr/>
        </p:nvSpPr>
        <p:spPr>
          <a:xfrm rot="-10177155">
            <a:off x="580969" y="-1311204"/>
            <a:ext cx="9739965" cy="9910509"/>
          </a:xfrm>
          <a:custGeom>
            <a:avLst/>
            <a:gdLst/>
            <a:ahLst/>
            <a:cxnLst/>
            <a:rect l="l" t="t" r="r" b="b"/>
            <a:pathLst>
              <a:path w="4808302" h="4088666" extrusionOk="0">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0">
                <a:srgbClr val="8DA9DB">
                  <a:alpha val="0"/>
                </a:srgbClr>
              </a:gs>
              <a:gs pos="39000">
                <a:srgbClr val="8DA9DB">
                  <a:alpha val="0"/>
                </a:srgbClr>
              </a:gs>
              <a:gs pos="100000">
                <a:srgbClr val="2F5496">
                  <a:alpha val="25098"/>
                </a:srgbClr>
              </a:gs>
            </a:gsLst>
            <a:lin ang="18599929"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7" name="Google Shape;197;p23"/>
          <p:cNvSpPr txBox="1">
            <a:spLocks noGrp="1"/>
          </p:cNvSpPr>
          <p:nvPr>
            <p:ph type="sldNum" idx="12"/>
          </p:nvPr>
        </p:nvSpPr>
        <p:spPr>
          <a:xfrm>
            <a:off x="11704320" y="6455664"/>
            <a:ext cx="448200" cy="3651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rgbClr val="7F7F7F"/>
              </a:buClr>
              <a:buSzPts val="1100"/>
              <a:buFont typeface="Calibri"/>
              <a:buNone/>
            </a:pPr>
            <a:fld id="{00000000-1234-1234-1234-123412341234}" type="slidenum">
              <a:rPr lang="en-CA" sz="1100">
                <a:solidFill>
                  <a:srgbClr val="7F7F7F"/>
                </a:solidFill>
              </a:rPr>
              <a:t>7</a:t>
            </a:fld>
            <a:endParaRPr sz="1100">
              <a:solidFill>
                <a:srgbClr val="7F7F7F"/>
              </a:solidFill>
            </a:endParaRPr>
          </a:p>
        </p:txBody>
      </p:sp>
      <p:sp>
        <p:nvSpPr>
          <p:cNvPr id="198" name="Google Shape;198;p23"/>
          <p:cNvSpPr txBox="1"/>
          <p:nvPr/>
        </p:nvSpPr>
        <p:spPr>
          <a:xfrm>
            <a:off x="779400" y="5627500"/>
            <a:ext cx="10630200" cy="1074900"/>
          </a:xfrm>
          <a:prstGeom prst="rect">
            <a:avLst/>
          </a:prstGeom>
          <a:noFill/>
          <a:ln>
            <a:noFill/>
          </a:ln>
        </p:spPr>
        <p:txBody>
          <a:bodyPr spcFirstLastPara="1" wrap="square" lIns="91425" tIns="45700" rIns="91425" bIns="45700" anchor="t" anchorCtr="0">
            <a:noAutofit/>
          </a:bodyPr>
          <a:lstStyle/>
          <a:p>
            <a:pPr marL="0" lvl="1" indent="0" algn="ctr" rtl="0">
              <a:spcBef>
                <a:spcPts val="0"/>
              </a:spcBef>
              <a:spcAft>
                <a:spcPts val="0"/>
              </a:spcAft>
              <a:buClr>
                <a:srgbClr val="F2F5F7"/>
              </a:buClr>
              <a:buSzPts val="3200"/>
              <a:buFont typeface="Arial"/>
              <a:buNone/>
            </a:pPr>
            <a:r>
              <a:rPr lang="en-CA" sz="3400" b="1">
                <a:solidFill>
                  <a:srgbClr val="7B204C"/>
                </a:solidFill>
                <a:latin typeface="Open Sans"/>
                <a:ea typeface="Open Sans"/>
                <a:cs typeface="Open Sans"/>
                <a:sym typeface="Open Sans"/>
              </a:rPr>
              <a:t>Use your iMIS budget for </a:t>
            </a:r>
            <a:endParaRPr sz="3400" b="1">
              <a:solidFill>
                <a:srgbClr val="7B204C"/>
              </a:solidFill>
              <a:latin typeface="Open Sans"/>
              <a:ea typeface="Open Sans"/>
              <a:cs typeface="Open Sans"/>
              <a:sym typeface="Open Sans"/>
            </a:endParaRPr>
          </a:p>
          <a:p>
            <a:pPr marL="0" lvl="1" indent="0" algn="ctr" rtl="0">
              <a:spcBef>
                <a:spcPts val="0"/>
              </a:spcBef>
              <a:spcAft>
                <a:spcPts val="0"/>
              </a:spcAft>
              <a:buClr>
                <a:srgbClr val="F2F5F7"/>
              </a:buClr>
              <a:buSzPts val="3200"/>
              <a:buFont typeface="Arial"/>
              <a:buNone/>
            </a:pPr>
            <a:r>
              <a:rPr lang="en-CA" sz="3400" b="1">
                <a:solidFill>
                  <a:srgbClr val="7B204C"/>
                </a:solidFill>
                <a:latin typeface="Open Sans"/>
                <a:ea typeface="Open Sans"/>
                <a:cs typeface="Open Sans"/>
                <a:sym typeface="Open Sans"/>
              </a:rPr>
              <a:t>improvements not patches</a:t>
            </a:r>
            <a:endParaRPr sz="4200" b="1" i="0" u="none" strike="noStrike" cap="none">
              <a:solidFill>
                <a:srgbClr val="AB2A5E"/>
              </a:solidFill>
              <a:latin typeface="Open Sans"/>
              <a:ea typeface="Open Sans"/>
              <a:cs typeface="Open Sans"/>
              <a:sym typeface="Open Sans"/>
            </a:endParaRPr>
          </a:p>
        </p:txBody>
      </p:sp>
      <p:grpSp>
        <p:nvGrpSpPr>
          <p:cNvPr id="199" name="Google Shape;199;p23"/>
          <p:cNvGrpSpPr/>
          <p:nvPr/>
        </p:nvGrpSpPr>
        <p:grpSpPr>
          <a:xfrm>
            <a:off x="7110886" y="1407125"/>
            <a:ext cx="5041412" cy="3167121"/>
            <a:chOff x="474900" y="1767749"/>
            <a:chExt cx="6206342" cy="3898475"/>
          </a:xfrm>
        </p:grpSpPr>
        <p:pic>
          <p:nvPicPr>
            <p:cNvPr id="200" name="Google Shape;200;p23"/>
            <p:cNvPicPr preferRelativeResize="0"/>
            <p:nvPr/>
          </p:nvPicPr>
          <p:blipFill rotWithShape="1">
            <a:blip r:embed="rId3">
              <a:alphaModFix/>
            </a:blip>
            <a:srcRect l="2912" t="6592" r="1894" b="547"/>
            <a:stretch/>
          </p:blipFill>
          <p:spPr>
            <a:xfrm>
              <a:off x="474900" y="1767749"/>
              <a:ext cx="6206342" cy="3898475"/>
            </a:xfrm>
            <a:prstGeom prst="rect">
              <a:avLst/>
            </a:prstGeom>
            <a:noFill/>
            <a:ln>
              <a:noFill/>
            </a:ln>
          </p:spPr>
        </p:pic>
        <p:pic>
          <p:nvPicPr>
            <p:cNvPr id="201" name="Google Shape;201;p23"/>
            <p:cNvPicPr preferRelativeResize="0"/>
            <p:nvPr/>
          </p:nvPicPr>
          <p:blipFill>
            <a:blip r:embed="rId4">
              <a:alphaModFix/>
            </a:blip>
            <a:stretch>
              <a:fillRect/>
            </a:stretch>
          </p:blipFill>
          <p:spPr>
            <a:xfrm>
              <a:off x="1018769" y="2089350"/>
              <a:ext cx="5112003" cy="3006000"/>
            </a:xfrm>
            <a:prstGeom prst="rect">
              <a:avLst/>
            </a:prstGeom>
            <a:noFill/>
            <a:ln w="9525" cap="flat" cmpd="sng">
              <a:solidFill>
                <a:schemeClr val="dk2"/>
              </a:solidFill>
              <a:prstDash val="solid"/>
              <a:round/>
              <a:headEnd type="none" w="sm" len="sm"/>
              <a:tailEnd type="none" w="sm" len="sm"/>
            </a:ln>
          </p:spPr>
        </p:pic>
      </p:grpSp>
      <p:grpSp>
        <p:nvGrpSpPr>
          <p:cNvPr id="202" name="Google Shape;202;p23"/>
          <p:cNvGrpSpPr/>
          <p:nvPr/>
        </p:nvGrpSpPr>
        <p:grpSpPr>
          <a:xfrm>
            <a:off x="10929993" y="2544319"/>
            <a:ext cx="1138555" cy="2149893"/>
            <a:chOff x="11052775" y="2759800"/>
            <a:chExt cx="1024525" cy="1934574"/>
          </a:xfrm>
        </p:grpSpPr>
        <p:pic>
          <p:nvPicPr>
            <p:cNvPr id="203" name="Google Shape;203;p23"/>
            <p:cNvPicPr preferRelativeResize="0"/>
            <p:nvPr/>
          </p:nvPicPr>
          <p:blipFill rotWithShape="1">
            <a:blip r:embed="rId5">
              <a:alphaModFix/>
            </a:blip>
            <a:srcRect l="7114" t="1845"/>
            <a:stretch/>
          </p:blipFill>
          <p:spPr>
            <a:xfrm>
              <a:off x="11052775" y="2759800"/>
              <a:ext cx="1024525" cy="1934574"/>
            </a:xfrm>
            <a:prstGeom prst="rect">
              <a:avLst/>
            </a:prstGeom>
            <a:noFill/>
            <a:ln>
              <a:noFill/>
            </a:ln>
          </p:spPr>
        </p:pic>
        <p:pic>
          <p:nvPicPr>
            <p:cNvPr id="204" name="Google Shape;204;p23"/>
            <p:cNvPicPr preferRelativeResize="0"/>
            <p:nvPr/>
          </p:nvPicPr>
          <p:blipFill>
            <a:blip r:embed="rId6">
              <a:alphaModFix/>
            </a:blip>
            <a:stretch>
              <a:fillRect/>
            </a:stretch>
          </p:blipFill>
          <p:spPr>
            <a:xfrm>
              <a:off x="11135230" y="2915278"/>
              <a:ext cx="828783" cy="1521733"/>
            </a:xfrm>
            <a:prstGeom prst="rect">
              <a:avLst/>
            </a:prstGeom>
            <a:noFill/>
            <a:ln>
              <a:noFill/>
            </a:ln>
          </p:spPr>
        </p:pic>
      </p:grpSp>
      <p:sp>
        <p:nvSpPr>
          <p:cNvPr id="205" name="Google Shape;205;p23"/>
          <p:cNvSpPr txBox="1"/>
          <p:nvPr/>
        </p:nvSpPr>
        <p:spPr>
          <a:xfrm>
            <a:off x="431700" y="501000"/>
            <a:ext cx="7024200" cy="51435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1000"/>
              </a:spcBef>
              <a:spcAft>
                <a:spcPts val="0"/>
              </a:spcAft>
              <a:buNone/>
            </a:pPr>
            <a:r>
              <a:rPr lang="en-CA" sz="2800" b="1">
                <a:solidFill>
                  <a:schemeClr val="dk1"/>
                </a:solidFill>
                <a:latin typeface="Calibri"/>
                <a:ea typeface="Calibri"/>
                <a:cs typeface="Calibri"/>
                <a:sym typeface="Calibri"/>
              </a:rPr>
              <a:t>Cloud</a:t>
            </a:r>
            <a:endParaRPr sz="2800" b="1">
              <a:solidFill>
                <a:schemeClr val="dk1"/>
              </a:solidFill>
              <a:latin typeface="Calibri"/>
              <a:ea typeface="Calibri"/>
              <a:cs typeface="Calibri"/>
              <a:sym typeface="Calibri"/>
            </a:endParaRPr>
          </a:p>
          <a:p>
            <a:pPr marL="457200" lvl="0" indent="-381000" algn="l" rtl="0">
              <a:lnSpc>
                <a:spcPct val="115000"/>
              </a:lnSpc>
              <a:spcBef>
                <a:spcPts val="1000"/>
              </a:spcBef>
              <a:spcAft>
                <a:spcPts val="0"/>
              </a:spcAft>
              <a:buClr>
                <a:schemeClr val="dk1"/>
              </a:buClr>
              <a:buSzPts val="2400"/>
              <a:buFont typeface="Calibri"/>
              <a:buChar char="●"/>
            </a:pPr>
            <a:r>
              <a:rPr lang="en-CA" sz="2400">
                <a:solidFill>
                  <a:schemeClr val="dk1"/>
                </a:solidFill>
                <a:latin typeface="Calibri"/>
                <a:ea typeface="Calibri"/>
                <a:cs typeface="Calibri"/>
                <a:sym typeface="Calibri"/>
              </a:rPr>
              <a:t>Automatic updates</a:t>
            </a:r>
            <a:endParaRPr sz="2400">
              <a:solidFill>
                <a:schemeClr val="dk1"/>
              </a:solidFill>
              <a:latin typeface="Calibri"/>
              <a:ea typeface="Calibri"/>
              <a:cs typeface="Calibri"/>
              <a:sym typeface="Calibri"/>
            </a:endParaRPr>
          </a:p>
          <a:p>
            <a:pPr marL="457200" lvl="0" indent="-381000" algn="l" rtl="0">
              <a:lnSpc>
                <a:spcPct val="115000"/>
              </a:lnSpc>
              <a:spcBef>
                <a:spcPts val="1000"/>
              </a:spcBef>
              <a:spcAft>
                <a:spcPts val="0"/>
              </a:spcAft>
              <a:buClr>
                <a:schemeClr val="dk1"/>
              </a:buClr>
              <a:buSzPts val="2400"/>
              <a:buFont typeface="Calibri"/>
              <a:buChar char="●"/>
            </a:pPr>
            <a:r>
              <a:rPr lang="en-CA" sz="2400">
                <a:solidFill>
                  <a:schemeClr val="dk1"/>
                </a:solidFill>
                <a:latin typeface="Calibri"/>
                <a:ea typeface="Calibri"/>
                <a:cs typeface="Calibri"/>
                <a:sym typeface="Calibri"/>
              </a:rPr>
              <a:t>Security is always up to date</a:t>
            </a:r>
            <a:endParaRPr sz="2400">
              <a:solidFill>
                <a:schemeClr val="dk1"/>
              </a:solidFill>
              <a:latin typeface="Calibri"/>
              <a:ea typeface="Calibri"/>
              <a:cs typeface="Calibri"/>
              <a:sym typeface="Calibri"/>
            </a:endParaRPr>
          </a:p>
          <a:p>
            <a:pPr marL="457200" lvl="0" indent="-381000" algn="l" rtl="0">
              <a:lnSpc>
                <a:spcPct val="115000"/>
              </a:lnSpc>
              <a:spcBef>
                <a:spcPts val="1000"/>
              </a:spcBef>
              <a:spcAft>
                <a:spcPts val="0"/>
              </a:spcAft>
              <a:buClr>
                <a:schemeClr val="dk1"/>
              </a:buClr>
              <a:buSzPts val="2400"/>
              <a:buFont typeface="Calibri"/>
              <a:buChar char="●"/>
            </a:pPr>
            <a:r>
              <a:rPr lang="en-CA" sz="2400">
                <a:solidFill>
                  <a:schemeClr val="dk1"/>
                </a:solidFill>
                <a:latin typeface="Calibri"/>
                <a:ea typeface="Calibri"/>
                <a:cs typeface="Calibri"/>
                <a:sym typeface="Calibri"/>
              </a:rPr>
              <a:t>PCI Compliance handled by ASI</a:t>
            </a:r>
            <a:endParaRPr sz="2400">
              <a:solidFill>
                <a:schemeClr val="dk1"/>
              </a:solidFill>
              <a:latin typeface="Calibri"/>
              <a:ea typeface="Calibri"/>
              <a:cs typeface="Calibri"/>
              <a:sym typeface="Calibri"/>
            </a:endParaRPr>
          </a:p>
          <a:p>
            <a:pPr marL="457200" lvl="0" indent="-381000" algn="l" rtl="0">
              <a:lnSpc>
                <a:spcPct val="115000"/>
              </a:lnSpc>
              <a:spcBef>
                <a:spcPts val="1000"/>
              </a:spcBef>
              <a:spcAft>
                <a:spcPts val="0"/>
              </a:spcAft>
              <a:buClr>
                <a:schemeClr val="dk1"/>
              </a:buClr>
              <a:buSzPts val="2400"/>
              <a:buFont typeface="Calibri"/>
              <a:buChar char="●"/>
            </a:pPr>
            <a:r>
              <a:rPr lang="en-CA" sz="2400">
                <a:solidFill>
                  <a:schemeClr val="dk1"/>
                </a:solidFill>
                <a:latin typeface="Calibri"/>
                <a:ea typeface="Calibri"/>
                <a:cs typeface="Calibri"/>
                <a:sym typeface="Calibri"/>
              </a:rPr>
              <a:t>Hardware/Hosting included in iMIS License</a:t>
            </a:r>
            <a:endParaRPr sz="2400">
              <a:solidFill>
                <a:schemeClr val="dk1"/>
              </a:solidFill>
              <a:latin typeface="Calibri"/>
              <a:ea typeface="Calibri"/>
              <a:cs typeface="Calibri"/>
              <a:sym typeface="Calibri"/>
            </a:endParaRPr>
          </a:p>
          <a:p>
            <a:pPr marL="457200" lvl="0" indent="-381000" algn="l" rtl="0">
              <a:lnSpc>
                <a:spcPct val="115000"/>
              </a:lnSpc>
              <a:spcBef>
                <a:spcPts val="1000"/>
              </a:spcBef>
              <a:spcAft>
                <a:spcPts val="0"/>
              </a:spcAft>
              <a:buClr>
                <a:schemeClr val="dk1"/>
              </a:buClr>
              <a:buSzPts val="2400"/>
              <a:buFont typeface="Calibri"/>
              <a:buChar char="●"/>
            </a:pPr>
            <a:r>
              <a:rPr lang="en-CA" sz="2400">
                <a:solidFill>
                  <a:schemeClr val="dk1"/>
                </a:solidFill>
                <a:latin typeface="Calibri"/>
                <a:ea typeface="Calibri"/>
                <a:cs typeface="Calibri"/>
                <a:sym typeface="Calibri"/>
              </a:rPr>
              <a:t>Receive new features &amp; new tools 2 to 3 times a year</a:t>
            </a:r>
            <a:endParaRPr sz="2400">
              <a:solidFill>
                <a:schemeClr val="dk1"/>
              </a:solidFill>
              <a:latin typeface="Calibri"/>
              <a:ea typeface="Calibri"/>
              <a:cs typeface="Calibri"/>
              <a:sym typeface="Calibri"/>
            </a:endParaRPr>
          </a:p>
          <a:p>
            <a:pPr marL="457200" lvl="0" indent="-381000" algn="l" rtl="0">
              <a:lnSpc>
                <a:spcPct val="115000"/>
              </a:lnSpc>
              <a:spcBef>
                <a:spcPts val="1000"/>
              </a:spcBef>
              <a:spcAft>
                <a:spcPts val="0"/>
              </a:spcAft>
              <a:buClr>
                <a:schemeClr val="dk1"/>
              </a:buClr>
              <a:buSzPts val="2400"/>
              <a:buFont typeface="Calibri"/>
              <a:buChar char="●"/>
            </a:pPr>
            <a:r>
              <a:rPr lang="en-CA" sz="2400">
                <a:solidFill>
                  <a:schemeClr val="dk1"/>
                </a:solidFill>
                <a:latin typeface="Calibri"/>
                <a:ea typeface="Calibri"/>
                <a:cs typeface="Calibri"/>
                <a:sym typeface="Calibri"/>
              </a:rPr>
              <a:t>Access iMIS from any web browser</a:t>
            </a:r>
            <a:endParaRPr sz="2400">
              <a:solidFill>
                <a:schemeClr val="dk1"/>
              </a:solidFill>
              <a:latin typeface="Calibri"/>
              <a:ea typeface="Calibri"/>
              <a:cs typeface="Calibri"/>
              <a:sym typeface="Calibri"/>
            </a:endParaRPr>
          </a:p>
          <a:p>
            <a:pPr marL="457200" lvl="0" indent="-381000" algn="l" rtl="0">
              <a:lnSpc>
                <a:spcPct val="115000"/>
              </a:lnSpc>
              <a:spcBef>
                <a:spcPts val="1000"/>
              </a:spcBef>
              <a:spcAft>
                <a:spcPts val="0"/>
              </a:spcAft>
              <a:buClr>
                <a:schemeClr val="dk1"/>
              </a:buClr>
              <a:buSzPts val="2400"/>
              <a:buFont typeface="Calibri"/>
              <a:buChar char="●"/>
            </a:pPr>
            <a:r>
              <a:rPr lang="en-CA" sz="2400">
                <a:solidFill>
                  <a:schemeClr val="dk1"/>
                </a:solidFill>
                <a:latin typeface="Calibri"/>
                <a:ea typeface="Calibri"/>
                <a:cs typeface="Calibri"/>
                <a:sym typeface="Calibri"/>
              </a:rPr>
              <a:t>More Flexibility – customizable panel interfaces</a:t>
            </a:r>
            <a:endParaRPr sz="2400">
              <a:solidFill>
                <a:schemeClr val="dk1"/>
              </a:solidFill>
              <a:latin typeface="Calibri"/>
              <a:ea typeface="Calibri"/>
              <a:cs typeface="Calibri"/>
              <a:sym typeface="Calibri"/>
            </a:endParaRPr>
          </a:p>
          <a:p>
            <a:pPr marL="457200" lvl="0" indent="-381000" algn="l" rtl="0">
              <a:lnSpc>
                <a:spcPct val="115000"/>
              </a:lnSpc>
              <a:spcBef>
                <a:spcPts val="1000"/>
              </a:spcBef>
              <a:spcAft>
                <a:spcPts val="0"/>
              </a:spcAft>
              <a:buClr>
                <a:schemeClr val="dk1"/>
              </a:buClr>
              <a:buSzPts val="2400"/>
              <a:buFont typeface="Calibri"/>
              <a:buChar char="●"/>
            </a:pPr>
            <a:r>
              <a:rPr lang="en-CA" sz="2400">
                <a:solidFill>
                  <a:schemeClr val="dk1"/>
                </a:solidFill>
                <a:latin typeface="Calibri"/>
                <a:ea typeface="Calibri"/>
                <a:cs typeface="Calibri"/>
                <a:sym typeface="Calibri"/>
              </a:rPr>
              <a:t>All features are available through the staff site</a:t>
            </a:r>
            <a:endParaRPr sz="24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4"/>
          <p:cNvSpPr txBox="1"/>
          <p:nvPr/>
        </p:nvSpPr>
        <p:spPr>
          <a:xfrm>
            <a:off x="3149601" y="1134534"/>
            <a:ext cx="1848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sp>
        <p:nvSpPr>
          <p:cNvPr id="212" name="Google Shape;212;p24"/>
          <p:cNvSpPr txBox="1"/>
          <p:nvPr/>
        </p:nvSpPr>
        <p:spPr>
          <a:xfrm>
            <a:off x="3149601" y="1134534"/>
            <a:ext cx="1848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sp>
        <p:nvSpPr>
          <p:cNvPr id="213" name="Google Shape;213;p24"/>
          <p:cNvSpPr/>
          <p:nvPr/>
        </p:nvSpPr>
        <p:spPr>
          <a:xfrm>
            <a:off x="0" y="0"/>
            <a:ext cx="7485900" cy="6858000"/>
          </a:xfrm>
          <a:prstGeom prst="rect">
            <a:avLst/>
          </a:prstGeom>
          <a:solidFill>
            <a:srgbClr val="0A2C42"/>
          </a:solidFill>
          <a:ln w="12700" cap="flat" cmpd="sng">
            <a:solidFill>
              <a:srgbClr val="0A2C4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A2C42"/>
              </a:solidFill>
              <a:latin typeface="Calibri"/>
              <a:ea typeface="Calibri"/>
              <a:cs typeface="Calibri"/>
              <a:sym typeface="Calibri"/>
            </a:endParaRPr>
          </a:p>
        </p:txBody>
      </p:sp>
      <p:pic>
        <p:nvPicPr>
          <p:cNvPr id="214" name="Google Shape;214;p24"/>
          <p:cNvPicPr preferRelativeResize="0"/>
          <p:nvPr/>
        </p:nvPicPr>
        <p:blipFill rotWithShape="1">
          <a:blip r:embed="rId3">
            <a:alphaModFix/>
          </a:blip>
          <a:srcRect/>
          <a:stretch/>
        </p:blipFill>
        <p:spPr>
          <a:xfrm>
            <a:off x="0" y="2895600"/>
            <a:ext cx="3924300" cy="3962400"/>
          </a:xfrm>
          <a:prstGeom prst="rect">
            <a:avLst/>
          </a:prstGeom>
          <a:noFill/>
          <a:ln>
            <a:noFill/>
          </a:ln>
        </p:spPr>
      </p:pic>
      <p:pic>
        <p:nvPicPr>
          <p:cNvPr id="215" name="Google Shape;215;p24" descr="A picture containing circle, screenshot, human face, moon&#10;&#10;Description automatically generated"/>
          <p:cNvPicPr preferRelativeResize="0"/>
          <p:nvPr/>
        </p:nvPicPr>
        <p:blipFill rotWithShape="1">
          <a:blip r:embed="rId4">
            <a:alphaModFix/>
          </a:blip>
          <a:srcRect b="5249"/>
          <a:stretch/>
        </p:blipFill>
        <p:spPr>
          <a:xfrm>
            <a:off x="4953837" y="0"/>
            <a:ext cx="7238163" cy="6858000"/>
          </a:xfrm>
          <a:prstGeom prst="rect">
            <a:avLst/>
          </a:prstGeom>
          <a:noFill/>
          <a:ln>
            <a:noFill/>
          </a:ln>
        </p:spPr>
      </p:pic>
      <p:pic>
        <p:nvPicPr>
          <p:cNvPr id="216" name="Google Shape;216;p24" descr="A black background with white text&#10;&#10;Description automatically generated with low confidence"/>
          <p:cNvPicPr preferRelativeResize="0"/>
          <p:nvPr/>
        </p:nvPicPr>
        <p:blipFill rotWithShape="1">
          <a:blip r:embed="rId5">
            <a:alphaModFix/>
          </a:blip>
          <a:srcRect/>
          <a:stretch/>
        </p:blipFill>
        <p:spPr>
          <a:xfrm>
            <a:off x="3606518" y="5967643"/>
            <a:ext cx="4154995" cy="890357"/>
          </a:xfrm>
          <a:prstGeom prst="rect">
            <a:avLst/>
          </a:prstGeom>
          <a:noFill/>
          <a:ln>
            <a:noFill/>
          </a:ln>
        </p:spPr>
      </p:pic>
      <p:sp>
        <p:nvSpPr>
          <p:cNvPr id="217" name="Google Shape;217;p24"/>
          <p:cNvSpPr txBox="1"/>
          <p:nvPr/>
        </p:nvSpPr>
        <p:spPr>
          <a:xfrm>
            <a:off x="1608551" y="-1354967"/>
            <a:ext cx="8974800" cy="54423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FFFFFF"/>
              </a:buClr>
              <a:buSzPts val="4000"/>
              <a:buFont typeface="Calibri"/>
              <a:buNone/>
            </a:pPr>
            <a:r>
              <a:rPr lang="en-CA" sz="7200" b="0" i="0" u="none" strike="noStrike" cap="none">
                <a:solidFill>
                  <a:srgbClr val="FFFFFF"/>
                </a:solidFill>
                <a:latin typeface="Open Sans"/>
                <a:ea typeface="Open Sans"/>
                <a:cs typeface="Open Sans"/>
                <a:sym typeface="Open Sans"/>
              </a:rPr>
              <a:t> What’s New in </a:t>
            </a:r>
            <a:endParaRPr sz="9600" b="0" i="0" u="none" strike="noStrike" cap="none">
              <a:solidFill>
                <a:schemeClr val="dk2"/>
              </a:solidFill>
              <a:latin typeface="Open Sans"/>
              <a:ea typeface="Open Sans"/>
              <a:cs typeface="Open Sans"/>
              <a:sym typeface="Open Sans"/>
            </a:endParaRPr>
          </a:p>
        </p:txBody>
      </p:sp>
      <p:pic>
        <p:nvPicPr>
          <p:cNvPr id="218" name="Google Shape;218;p24"/>
          <p:cNvPicPr preferRelativeResize="0"/>
          <p:nvPr/>
        </p:nvPicPr>
        <p:blipFill rotWithShape="1">
          <a:blip r:embed="rId6">
            <a:alphaModFix/>
          </a:blip>
          <a:srcRect/>
          <a:stretch/>
        </p:blipFill>
        <p:spPr>
          <a:xfrm>
            <a:off x="4467457" y="1688767"/>
            <a:ext cx="4043516" cy="153675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5"/>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4" name="Google Shape;224;p25"/>
          <p:cNvSpPr/>
          <p:nvPr/>
        </p:nvSpPr>
        <p:spPr>
          <a:xfrm rot="5400000" flipH="1">
            <a:off x="-1410016" y="1410150"/>
            <a:ext cx="6858000" cy="4037700"/>
          </a:xfrm>
          <a:prstGeom prst="rect">
            <a:avLst/>
          </a:prstGeom>
          <a:gradFill>
            <a:gsLst>
              <a:gs pos="0">
                <a:srgbClr val="000000"/>
              </a:gs>
              <a:gs pos="8000">
                <a:srgbClr val="000000"/>
              </a:gs>
              <a:gs pos="100000">
                <a:srgbClr val="2F5496"/>
              </a:gs>
            </a:gsLst>
            <a:lin ang="300012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5" name="Google Shape;225;p25"/>
          <p:cNvSpPr/>
          <p:nvPr/>
        </p:nvSpPr>
        <p:spPr>
          <a:xfrm rot="5400000" flipH="1">
            <a:off x="-1410016" y="1420288"/>
            <a:ext cx="6858000" cy="4037700"/>
          </a:xfrm>
          <a:prstGeom prst="rect">
            <a:avLst/>
          </a:prstGeom>
          <a:solidFill>
            <a:srgbClr val="0A2C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6" name="Google Shape;226;p25"/>
          <p:cNvSpPr/>
          <p:nvPr/>
        </p:nvSpPr>
        <p:spPr>
          <a:xfrm rot="5400000" flipH="1">
            <a:off x="767983" y="3588145"/>
            <a:ext cx="2502000" cy="4037700"/>
          </a:xfrm>
          <a:prstGeom prst="rect">
            <a:avLst/>
          </a:prstGeom>
          <a:gradFill>
            <a:gsLst>
              <a:gs pos="0">
                <a:srgbClr val="4472C4">
                  <a:alpha val="27843"/>
                </a:srgbClr>
              </a:gs>
              <a:gs pos="2000">
                <a:srgbClr val="4472C4">
                  <a:alpha val="27843"/>
                </a:srgbClr>
              </a:gs>
              <a:gs pos="100000">
                <a:srgbClr val="000000">
                  <a:alpha val="29019"/>
                </a:srgbClr>
              </a:gs>
            </a:gsLst>
            <a:lin ang="779990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7" name="Google Shape;227;p25"/>
          <p:cNvSpPr/>
          <p:nvPr/>
        </p:nvSpPr>
        <p:spPr>
          <a:xfrm rot="-967356">
            <a:off x="-500907" y="968177"/>
            <a:ext cx="3897638" cy="4176045"/>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1960"/>
                </a:srgbClr>
              </a:gs>
            </a:gsLst>
            <a:lin ang="1800004"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8" name="Google Shape;228;p25"/>
          <p:cNvSpPr/>
          <p:nvPr/>
        </p:nvSpPr>
        <p:spPr>
          <a:xfrm rot="5400000" flipH="1">
            <a:off x="-1410016" y="1420377"/>
            <a:ext cx="6858000" cy="4037700"/>
          </a:xfrm>
          <a:prstGeom prst="rect">
            <a:avLst/>
          </a:prstGeom>
          <a:gradFill>
            <a:gsLst>
              <a:gs pos="0">
                <a:srgbClr val="000000">
                  <a:alpha val="0"/>
                </a:srgbClr>
              </a:gs>
              <a:gs pos="99000">
                <a:srgbClr val="8DA9DB">
                  <a:alpha val="10196"/>
                </a:srgbClr>
              </a:gs>
              <a:gs pos="100000">
                <a:srgbClr val="8DA9DB">
                  <a:alpha val="10196"/>
                </a:srgbClr>
              </a:gs>
            </a:gsLst>
            <a:lin ang="7200017"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9" name="Google Shape;229;p25"/>
          <p:cNvSpPr txBox="1">
            <a:spLocks noGrp="1"/>
          </p:cNvSpPr>
          <p:nvPr>
            <p:ph type="title"/>
          </p:nvPr>
        </p:nvSpPr>
        <p:spPr>
          <a:xfrm>
            <a:off x="130629" y="586855"/>
            <a:ext cx="3769200" cy="5442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4000"/>
              <a:buFont typeface="Calibri"/>
              <a:buNone/>
            </a:pPr>
            <a:r>
              <a:rPr lang="en-CA" sz="4000">
                <a:solidFill>
                  <a:srgbClr val="FFFFFF"/>
                </a:solidFill>
              </a:rPr>
              <a:t> </a:t>
            </a:r>
            <a:br>
              <a:rPr lang="en-CA" sz="4000">
                <a:solidFill>
                  <a:srgbClr val="FFFFFF"/>
                </a:solidFill>
              </a:rPr>
            </a:br>
            <a:r>
              <a:rPr lang="en-CA" sz="4000">
                <a:solidFill>
                  <a:srgbClr val="FFFFFF"/>
                </a:solidFill>
              </a:rPr>
              <a:t>Website Tools Have Improved</a:t>
            </a:r>
            <a:endParaRPr/>
          </a:p>
        </p:txBody>
      </p:sp>
      <p:sp>
        <p:nvSpPr>
          <p:cNvPr id="230" name="Google Shape;230;p25"/>
          <p:cNvSpPr txBox="1">
            <a:spLocks noGrp="1"/>
          </p:cNvSpPr>
          <p:nvPr>
            <p:ph type="sldNum" idx="12"/>
          </p:nvPr>
        </p:nvSpPr>
        <p:spPr>
          <a:xfrm>
            <a:off x="11704320" y="6455664"/>
            <a:ext cx="448200" cy="3651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rgbClr val="7F7F7F"/>
              </a:buClr>
              <a:buSzPts val="1100"/>
              <a:buFont typeface="Calibri"/>
              <a:buNone/>
            </a:pPr>
            <a:fld id="{00000000-1234-1234-1234-123412341234}" type="slidenum">
              <a:rPr lang="en-CA" sz="1100">
                <a:solidFill>
                  <a:srgbClr val="7F7F7F"/>
                </a:solidFill>
              </a:rPr>
              <a:t>9</a:t>
            </a:fld>
            <a:endParaRPr sz="1100">
              <a:solidFill>
                <a:srgbClr val="7F7F7F"/>
              </a:solidFill>
            </a:endParaRPr>
          </a:p>
        </p:txBody>
      </p:sp>
      <p:pic>
        <p:nvPicPr>
          <p:cNvPr id="231" name="Google Shape;231;p25"/>
          <p:cNvPicPr preferRelativeResize="0"/>
          <p:nvPr/>
        </p:nvPicPr>
        <p:blipFill rotWithShape="1">
          <a:blip r:embed="rId3">
            <a:alphaModFix/>
          </a:blip>
          <a:srcRect/>
          <a:stretch/>
        </p:blipFill>
        <p:spPr>
          <a:xfrm>
            <a:off x="9153187" y="5757705"/>
            <a:ext cx="2551133" cy="1213846"/>
          </a:xfrm>
          <a:prstGeom prst="rect">
            <a:avLst/>
          </a:prstGeom>
          <a:noFill/>
          <a:ln>
            <a:noFill/>
          </a:ln>
        </p:spPr>
      </p:pic>
      <p:pic>
        <p:nvPicPr>
          <p:cNvPr id="232" name="Google Shape;232;p25"/>
          <p:cNvPicPr preferRelativeResize="0"/>
          <p:nvPr/>
        </p:nvPicPr>
        <p:blipFill rotWithShape="1">
          <a:blip r:embed="rId4">
            <a:alphaModFix/>
          </a:blip>
          <a:srcRect/>
          <a:stretch/>
        </p:blipFill>
        <p:spPr>
          <a:xfrm>
            <a:off x="366581" y="388331"/>
            <a:ext cx="3533333" cy="1342857"/>
          </a:xfrm>
          <a:prstGeom prst="rect">
            <a:avLst/>
          </a:prstGeom>
          <a:noFill/>
          <a:ln>
            <a:noFill/>
          </a:ln>
        </p:spPr>
      </p:pic>
      <p:sp>
        <p:nvSpPr>
          <p:cNvPr id="233" name="Google Shape;233;p25"/>
          <p:cNvSpPr/>
          <p:nvPr/>
        </p:nvSpPr>
        <p:spPr>
          <a:xfrm rot="-967356">
            <a:off x="-500907" y="968177"/>
            <a:ext cx="3897638" cy="4176045"/>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1960"/>
                </a:srgbClr>
              </a:gs>
            </a:gsLst>
            <a:lin ang="1800004"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34" name="Google Shape;234;p25"/>
          <p:cNvGrpSpPr/>
          <p:nvPr/>
        </p:nvGrpSpPr>
        <p:grpSpPr>
          <a:xfrm>
            <a:off x="4082598" y="668772"/>
            <a:ext cx="7481125" cy="4699221"/>
            <a:chOff x="4082598" y="516372"/>
            <a:chExt cx="7481125" cy="4699221"/>
          </a:xfrm>
        </p:grpSpPr>
        <p:pic>
          <p:nvPicPr>
            <p:cNvPr id="235" name="Google Shape;235;p25"/>
            <p:cNvPicPr preferRelativeResize="0"/>
            <p:nvPr/>
          </p:nvPicPr>
          <p:blipFill rotWithShape="1">
            <a:blip r:embed="rId5">
              <a:alphaModFix/>
            </a:blip>
            <a:srcRect l="2912" t="6592" r="1894" b="547"/>
            <a:stretch/>
          </p:blipFill>
          <p:spPr>
            <a:xfrm>
              <a:off x="4082598" y="516372"/>
              <a:ext cx="7481125" cy="4699221"/>
            </a:xfrm>
            <a:prstGeom prst="rect">
              <a:avLst/>
            </a:prstGeom>
            <a:noFill/>
            <a:ln>
              <a:noFill/>
            </a:ln>
          </p:spPr>
        </p:pic>
        <p:pic>
          <p:nvPicPr>
            <p:cNvPr id="236" name="Google Shape;236;p25"/>
            <p:cNvPicPr preferRelativeResize="0"/>
            <p:nvPr/>
          </p:nvPicPr>
          <p:blipFill>
            <a:blip r:embed="rId6">
              <a:alphaModFix/>
            </a:blip>
            <a:stretch>
              <a:fillRect/>
            </a:stretch>
          </p:blipFill>
          <p:spPr>
            <a:xfrm>
              <a:off x="4611900" y="821684"/>
              <a:ext cx="6402002" cy="3929351"/>
            </a:xfrm>
            <a:prstGeom prst="rect">
              <a:avLst/>
            </a:prstGeom>
            <a:noFill/>
            <a:ln>
              <a:noFill/>
            </a:ln>
          </p:spPr>
        </p:pic>
      </p:grpSp>
      <p:pic>
        <p:nvPicPr>
          <p:cNvPr id="237" name="Google Shape;237;p25"/>
          <p:cNvPicPr preferRelativeResize="0"/>
          <p:nvPr/>
        </p:nvPicPr>
        <p:blipFill rotWithShape="1">
          <a:blip r:embed="rId7">
            <a:alphaModFix/>
          </a:blip>
          <a:srcRect l="5863" t="1058" r="2089"/>
          <a:stretch/>
        </p:blipFill>
        <p:spPr>
          <a:xfrm flipH="1">
            <a:off x="10361275" y="2819150"/>
            <a:ext cx="1549175" cy="2920775"/>
          </a:xfrm>
          <a:prstGeom prst="rect">
            <a:avLst/>
          </a:prstGeom>
          <a:noFill/>
          <a:ln>
            <a:noFill/>
          </a:ln>
        </p:spPr>
      </p:pic>
      <p:pic>
        <p:nvPicPr>
          <p:cNvPr id="238" name="Google Shape;238;p25"/>
          <p:cNvPicPr preferRelativeResize="0"/>
          <p:nvPr/>
        </p:nvPicPr>
        <p:blipFill rotWithShape="1">
          <a:blip r:embed="rId8">
            <a:alphaModFix/>
          </a:blip>
          <a:srcRect l="563" r="563"/>
          <a:stretch/>
        </p:blipFill>
        <p:spPr>
          <a:xfrm>
            <a:off x="10487161" y="2958334"/>
            <a:ext cx="1292400" cy="244120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2355</Words>
  <Application>Microsoft Office PowerPoint</Application>
  <PresentationFormat>Widescreen</PresentationFormat>
  <Paragraphs>271</Paragraphs>
  <Slides>39</Slides>
  <Notes>39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39</vt:i4>
      </vt:variant>
    </vt:vector>
  </HeadingPairs>
  <TitlesOfParts>
    <vt:vector size="46" baseType="lpstr">
      <vt:lpstr>Arial Narrow</vt:lpstr>
      <vt:lpstr>Noto Sans Symbols</vt:lpstr>
      <vt:lpstr>Open Sans</vt:lpstr>
      <vt:lpstr>Arial</vt:lpstr>
      <vt:lpstr>Calibri</vt:lpstr>
      <vt:lpstr>Office Theme</vt:lpstr>
      <vt:lpstr>Office Theme</vt:lpstr>
      <vt:lpstr>PowerPoint Presentation</vt:lpstr>
      <vt:lpstr>Now is the time to plan</vt:lpstr>
      <vt:lpstr>   About Visual Antidote</vt:lpstr>
      <vt:lpstr>What we’ll cover</vt:lpstr>
      <vt:lpstr>How is iMIS Changing?</vt:lpstr>
      <vt:lpstr>Self Managed</vt:lpstr>
      <vt:lpstr>PowerPoint Presentation</vt:lpstr>
      <vt:lpstr>PowerPoint Presentation</vt:lpstr>
      <vt:lpstr>  Website Tools Have Improved</vt:lpstr>
      <vt:lpstr>Dynamic Content</vt:lpstr>
      <vt:lpstr>Improved Security</vt:lpstr>
      <vt:lpstr>New Features added with each upgrade</vt:lpstr>
      <vt:lpstr>Report Writer</vt:lpstr>
      <vt:lpstr>Replaces Sonic Forms</vt:lpstr>
      <vt:lpstr>Upgrade Options</vt:lpstr>
      <vt:lpstr>3 Options to Move to the Cloud</vt:lpstr>
      <vt:lpstr>PowerPoint Presentation</vt:lpstr>
      <vt:lpstr>PowerPoint Presentation</vt:lpstr>
      <vt:lpstr>Discover What’s New in iMIS Cloud</vt:lpstr>
      <vt:lpstr>We will help you get there!</vt:lpstr>
      <vt:lpstr>Analyse:  Cloud Audit  </vt:lpstr>
      <vt:lpstr>Recommendations:   Project Planning  </vt:lpstr>
      <vt:lpstr>Execute:   </vt:lpstr>
      <vt:lpstr>Our Tools:   </vt:lpstr>
      <vt:lpstr>Manage your Upgrade Costs</vt:lpstr>
      <vt:lpstr>Regardless of when you upgrade… this will be the last upgrade you have to pay for in your iMIS Journey</vt:lpstr>
      <vt:lpstr>Your Last Upgrade</vt:lpstr>
      <vt:lpstr>Upgrades Then vs. Now</vt:lpstr>
      <vt:lpstr>There is more to this upgrade</vt:lpstr>
      <vt:lpstr>Phased Approach</vt:lpstr>
      <vt:lpstr>In House  Expert</vt:lpstr>
      <vt:lpstr>Let Us Help You!</vt:lpstr>
      <vt:lpstr>VA Staff are Here to Help</vt:lpstr>
      <vt:lpstr>Change Management</vt:lpstr>
      <vt:lpstr>PowerPoint Presentation</vt:lpstr>
      <vt:lpstr>In Short</vt:lpstr>
      <vt:lpstr>We will help you get there!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James Harrison</cp:lastModifiedBy>
  <cp:revision>1</cp:revision>
  <dcterms:modified xsi:type="dcterms:W3CDTF">2023-06-16T21:54:37Z</dcterms:modified>
</cp:coreProperties>
</file>